
<file path=[Content_Types].xml><?xml version="1.0" encoding="utf-8"?>
<Types xmlns="http://schemas.openxmlformats.org/package/2006/content-types">
  <Default Extension="png" ContentType="image/png"/>
  <Default Extension="bin" ContentType="application/vnd.openxmlformats-officedocument.presentationml.printerSettings"/>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4549" r:id="rId1"/>
  </p:sldMasterIdLst>
  <p:notesMasterIdLst>
    <p:notesMasterId r:id="rId20"/>
  </p:notesMasterIdLst>
  <p:handoutMasterIdLst>
    <p:handoutMasterId r:id="rId21"/>
  </p:handoutMasterIdLst>
  <p:sldIdLst>
    <p:sldId id="262" r:id="rId2"/>
    <p:sldId id="321" r:id="rId3"/>
    <p:sldId id="322" r:id="rId4"/>
    <p:sldId id="323" r:id="rId5"/>
    <p:sldId id="332" r:id="rId6"/>
    <p:sldId id="333" r:id="rId7"/>
    <p:sldId id="326" r:id="rId8"/>
    <p:sldId id="336" r:id="rId9"/>
    <p:sldId id="338" r:id="rId10"/>
    <p:sldId id="311" r:id="rId11"/>
    <p:sldId id="320" r:id="rId12"/>
    <p:sldId id="319" r:id="rId13"/>
    <p:sldId id="309" r:id="rId14"/>
    <p:sldId id="318" r:id="rId15"/>
    <p:sldId id="324" r:id="rId16"/>
    <p:sldId id="335" r:id="rId17"/>
    <p:sldId id="334" r:id="rId18"/>
    <p:sldId id="339" r:id="rId19"/>
  </p:sldIdLst>
  <p:sldSz cx="9144000" cy="6858000" type="screen4x3"/>
  <p:notesSz cx="7010400" cy="9296400"/>
  <p:custDataLst>
    <p:tags r:id="rId23"/>
  </p:custDataLst>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scaleToFitPaper="1"/>
  <p:showPr showNarration="1" useTimings="0">
    <p:present/>
    <p:sldAll/>
    <p:penClr>
      <a:srgbClr val="FF0000"/>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FFAB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606" autoAdjust="0"/>
    <p:restoredTop sz="75448" autoAdjust="0"/>
  </p:normalViewPr>
  <p:slideViewPr>
    <p:cSldViewPr snapToObjects="1">
      <p:cViewPr varScale="1">
        <p:scale>
          <a:sx n="89" d="100"/>
          <a:sy n="89" d="100"/>
        </p:scale>
        <p:origin x="-8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8" Type="http://schemas.openxmlformats.org/officeDocument/2006/relationships/slide" Target="slides/slide7.xml"/><Relationship Id="rId21"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7" Type="http://schemas.openxmlformats.org/officeDocument/2006/relationships/slide" Target="slides/slide6.xml"/><Relationship Id="rId20" Type="http://schemas.openxmlformats.org/officeDocument/2006/relationships/notesMaster" Target="notesMasters/notesMaster1.xml"/><Relationship Id="rId16" Type="http://schemas.openxmlformats.org/officeDocument/2006/relationships/slide" Target="slides/slide15.xml"/><Relationship Id="rId2" Type="http://schemas.openxmlformats.org/officeDocument/2006/relationships/slide" Target="slides/slide1.xml"/><Relationship Id="rId29" Type="http://schemas.openxmlformats.org/officeDocument/2006/relationships/customXml" Target="../customXml/item2.xml"/><Relationship Id="rId24" Type="http://schemas.openxmlformats.org/officeDocument/2006/relationships/presProps" Target="presProps.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tags" Target="tags/tag1.xml"/><Relationship Id="rId15" Type="http://schemas.openxmlformats.org/officeDocument/2006/relationships/slide" Target="slides/slide14.xml"/><Relationship Id="rId5" Type="http://schemas.openxmlformats.org/officeDocument/2006/relationships/slide" Target="slides/slide4.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9" Type="http://schemas.openxmlformats.org/officeDocument/2006/relationships/slide" Target="slides/slide8.xml"/><Relationship Id="rId22" Type="http://schemas.openxmlformats.org/officeDocument/2006/relationships/printerSettings" Target="printerSettings/printerSettings1.bin"/><Relationship Id="rId27" Type="http://schemas.openxmlformats.org/officeDocument/2006/relationships/tableStyles" Target="tableStyles.xml"/><Relationship Id="rId14" Type="http://schemas.openxmlformats.org/officeDocument/2006/relationships/slide" Target="slides/slide13.xml"/><Relationship Id="rId4" Type="http://schemas.openxmlformats.org/officeDocument/2006/relationships/slide" Target="slides/slide3.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dirty="0"/>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smtClean="0"/>
            </a:lvl1pPr>
          </a:lstStyle>
          <a:p>
            <a:pPr>
              <a:defRPr/>
            </a:pPr>
            <a:fld id="{09DBAB71-07C3-41ED-B310-19047B90BFC3}" type="datetimeFigureOut">
              <a:rPr lang="en-US"/>
              <a:pPr>
                <a:defRPr/>
              </a:pPr>
              <a:t>10/31/14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dirty="0"/>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smtClean="0"/>
            </a:lvl1pPr>
          </a:lstStyle>
          <a:p>
            <a:pPr>
              <a:defRPr/>
            </a:pPr>
            <a:fld id="{FD6DBD99-8771-48E1-BA71-38278D6FAAE8}" type="slidenum">
              <a:rPr lang="en-US"/>
              <a:pPr>
                <a:defRPr/>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45441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dirty="0">
                <a:latin typeface="+mn-lt"/>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2F081A7E-5C59-44D5-9063-5ACAA2CF9069}" type="datetimeFigureOut">
              <a:rPr lang="en-US"/>
              <a:pPr>
                <a:defRPr/>
              </a:pPr>
              <a:t>10/31/14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dirty="0">
                <a:latin typeface="+mn-lt"/>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E5D23E6F-5DC7-4050-838A-8D08D984EA53}" type="slidenum">
              <a:rPr lang="en-US"/>
              <a:pPr>
                <a:defRPr/>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446939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www.ted.com/talks/dan_meyer_math_curriculum_makeover.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Touch on the interest shown by our community to have a</a:t>
            </a:r>
            <a:r>
              <a:rPr lang="en-US" baseline="0" dirty="0" smtClean="0"/>
              <a:t> night that supports parent understanding of what math programs look like in their child’s classroom.</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13251884"/>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need for the attainment of the foundational</a:t>
            </a:r>
            <a:r>
              <a:rPr lang="en-US" baseline="0" dirty="0" smtClean="0"/>
              <a:t> math concepts and how these affect further development in math throughout academic years.  When students do not have this foundation, they struggle in all areas of mathematics.</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5</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7599880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6</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06254383"/>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Students</a:t>
            </a:r>
            <a:r>
              <a:rPr lang="en-US" baseline="0" dirty="0" smtClean="0"/>
              <a:t> are grouped for some of their math in order to begin a math dialogue.  Talking through a problem and sharing strategies helps students retain the concepts.  Working collaboratively on a problem helps students strengthen social skills, team work skills, builds vocabulary…all while they are immersed in an authentic problem that helps them retain the concepts while engaged in a context they will remember.</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charset="2"/>
              <a:buChar char="ü"/>
            </a:pPr>
            <a:r>
              <a:rPr lang="en-US" dirty="0" smtClean="0"/>
              <a:t>This</a:t>
            </a:r>
            <a:r>
              <a:rPr lang="en-US" baseline="0" dirty="0" smtClean="0"/>
              <a:t> is very different than how we learned math, and allows students to see the many ways to answer problems.  In a Math classroom, teachers will be modeling asking effective questions so that students can hear how math dialogue sounds.  By modeling different strategies, we are allowing access to more students – there is not only one way to answer a problem</a:t>
            </a:r>
          </a:p>
          <a:p>
            <a:pPr marL="171450" indent="-171450">
              <a:buFont typeface="Wingdings" charset="2"/>
              <a:buChar char="ü"/>
            </a:pPr>
            <a:r>
              <a:rPr lang="en-US" baseline="0" dirty="0" smtClean="0"/>
              <a:t>Encourages social skills and critical thinking</a:t>
            </a:r>
          </a:p>
          <a:p>
            <a:pPr marL="171450" indent="-171450">
              <a:buFont typeface="Wingdings" charset="2"/>
              <a:buChar char="ü"/>
            </a:pPr>
            <a:r>
              <a:rPr lang="en-US" baseline="0" dirty="0" smtClean="0"/>
              <a:t>Their future will not have a textbook with all of the information and a formula – authentic contexts sets them up for real life experiences</a:t>
            </a:r>
          </a:p>
          <a:p>
            <a:pPr marL="171450" indent="-171450">
              <a:buFont typeface="Wingdings" charset="2"/>
              <a:buChar char="ü"/>
            </a:pPr>
            <a:r>
              <a:rPr lang="en-US" baseline="0" dirty="0" smtClean="0"/>
              <a:t>Having a solid foundation in math facts and relationships allows them to access all strands and develops something we call ‘automaticity’ – the ability to automatically recall facts</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8</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214166"/>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an example of how our mind works when adding quickly – this is how we want students to learn.  Often, if we learned math at a certain age, parents are teaching vertical addition to children.  Although this is helpful on paper, it is not efficient when working in real life.  Being able to decompose numbers to ‘friendlier’ pieces and regroup helps us to add quickly and efficiently</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9</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2071734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solidFill>
                  <a:srgbClr val="FF0000"/>
                </a:solidFill>
                <a:latin typeface="Calibri" pitchFamily="34" charset="0"/>
                <a:cs typeface="Calibri" pitchFamily="34" charset="0"/>
                <a:hlinkClick r:id="rId3"/>
              </a:rPr>
              <a:t>http://www.ted.com/talks/dan_meyer_math_curriculum_makeover.html</a:t>
            </a:r>
            <a:r>
              <a:rPr lang="en-US" sz="1200" b="1" dirty="0" smtClean="0">
                <a:solidFill>
                  <a:srgbClr val="FF0000"/>
                </a:solidFill>
                <a:latin typeface="Calibri" pitchFamily="34" charset="0"/>
                <a:cs typeface="Calibri" pitchFamily="34" charset="0"/>
              </a:rPr>
              <a:t> </a:t>
            </a:r>
          </a:p>
          <a:p>
            <a:endParaRPr lang="en-US" sz="1200" b="1" dirty="0" smtClean="0">
              <a:solidFill>
                <a:srgbClr val="FF0000"/>
              </a:solidFill>
              <a:latin typeface="Calibri" pitchFamily="34" charset="0"/>
              <a:cs typeface="Calibri" pitchFamily="34" charset="0"/>
            </a:endParaRPr>
          </a:p>
          <a:p>
            <a:r>
              <a:rPr lang="en-US" sz="1600" dirty="0" smtClean="0">
                <a:latin typeface="Calibri" pitchFamily="34" charset="0"/>
                <a:cs typeface="Calibri" pitchFamily="34" charset="0"/>
              </a:rPr>
              <a:t>http://</a:t>
            </a:r>
            <a:r>
              <a:rPr lang="en-US" sz="1600" dirty="0" err="1" smtClean="0">
                <a:latin typeface="Calibri" pitchFamily="34" charset="0"/>
                <a:cs typeface="Calibri" pitchFamily="34" charset="0"/>
              </a:rPr>
              <a:t>blog.mrmeyer.com</a:t>
            </a:r>
            <a:r>
              <a:rPr lang="en-US" sz="1600" dirty="0" smtClean="0">
                <a:latin typeface="Calibri" pitchFamily="34" charset="0"/>
                <a:cs typeface="Calibri" pitchFamily="34" charset="0"/>
              </a:rPr>
              <a:t>/</a:t>
            </a:r>
          </a:p>
          <a:p>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10</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80818011"/>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 facts about</a:t>
            </a:r>
            <a:r>
              <a:rPr lang="en-US" baseline="0" dirty="0" smtClean="0"/>
              <a:t> how teachers mark in four categories…not just if the question is ‘right’</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11</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60527305"/>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 brief info re how it is not just the written</a:t>
            </a:r>
            <a:r>
              <a:rPr lang="en-US" baseline="0" dirty="0" smtClean="0"/>
              <a:t> product that makes a mark…much of what students do and say in the classroom shows us their understanding.  Also – a point that the critical thinking that is observed through their partner work and when answering questions sometimes shows a much deeper understanding than any piece of paper could</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12</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8137155"/>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brief outline of what the 3 parts are.  Let parents know that they will see more of what this looks like if they signed up for a break out session re the 3 part lesson</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13</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8079685"/>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Recap</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charset="2"/>
              <a:buChar char="ü"/>
            </a:pPr>
            <a:r>
              <a:rPr lang="en-US" dirty="0" smtClean="0"/>
              <a:t>Helping your child can be listening to your</a:t>
            </a:r>
            <a:r>
              <a:rPr lang="en-US" baseline="0" dirty="0" smtClean="0"/>
              <a:t> child’s math reasoning and asking questions that help them think more deeply</a:t>
            </a:r>
          </a:p>
          <a:p>
            <a:pPr marL="171450" indent="-171450">
              <a:buFont typeface="Wingdings" charset="2"/>
              <a:buChar char="ü"/>
            </a:pPr>
            <a:r>
              <a:rPr lang="en-US" baseline="0" dirty="0" smtClean="0"/>
              <a:t>This may take some getting used to depending on your own education, but is so important for your child</a:t>
            </a:r>
          </a:p>
          <a:p>
            <a:pPr marL="171450" indent="-171450">
              <a:buFont typeface="Wingdings" charset="2"/>
              <a:buChar char="ü"/>
            </a:pPr>
            <a:r>
              <a:rPr lang="en-US" baseline="0" dirty="0" smtClean="0"/>
              <a:t>Confidence is one of the biggest road blocks in learning – celebrate successes and achievements…regardless of how big or small they are</a:t>
            </a:r>
            <a:endParaRPr lang="en-US" dirty="0"/>
          </a:p>
        </p:txBody>
      </p:sp>
      <p:sp>
        <p:nvSpPr>
          <p:cNvPr id="4" name="Slide Number Placeholder 3"/>
          <p:cNvSpPr>
            <a:spLocks noGrp="1"/>
          </p:cNvSpPr>
          <p:nvPr>
            <p:ph type="sldNum" sz="quarter" idx="10"/>
          </p:nvPr>
        </p:nvSpPr>
        <p:spPr/>
        <p:txBody>
          <a:bodyPr/>
          <a:lstStyle/>
          <a:p>
            <a:pPr>
              <a:defRPr/>
            </a:pPr>
            <a:fld id="{E5D23E6F-5DC7-4050-838A-8D08D984EA53}" type="slidenum">
              <a:rPr lang="en-US" smtClean="0"/>
              <a:pPr>
                <a:defRPr/>
              </a:pPr>
              <a:t>15</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19577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CA"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CA"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7B4C754C-A9A0-4F71-AB2E-652C1EA5BF9D}" type="datetimeFigureOut">
              <a:rPr lang="en-US" smtClean="0"/>
              <a:pPr>
                <a:defRPr/>
              </a:pPr>
              <a:t>10/31/14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transition spd="med">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pPr>
              <a:defRPr/>
            </a:pPr>
            <a:fld id="{DF1BD2DF-8D5F-4669-B560-73DC76523621}" type="datetimeFigureOut">
              <a:rPr lang="en-US" smtClean="0"/>
              <a:pPr>
                <a:defRPr/>
              </a:pPr>
              <a:t>10/31/14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95D71D-3290-4EE2-92AB-ED582BE6AFB8}"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CA"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CA" smtClean="0"/>
              <a:t>Click to edit Master text styles</a:t>
            </a:r>
          </a:p>
        </p:txBody>
      </p:sp>
      <p:sp>
        <p:nvSpPr>
          <p:cNvPr id="4" name="Date Placeholder 3"/>
          <p:cNvSpPr>
            <a:spLocks noGrp="1"/>
          </p:cNvSpPr>
          <p:nvPr>
            <p:ph type="dt" sz="half" idx="10"/>
          </p:nvPr>
        </p:nvSpPr>
        <p:spPr/>
        <p:txBody>
          <a:bodyPr/>
          <a:lstStyle/>
          <a:p>
            <a:fld id="{6A0A165D-91DA-4784-BE2C-4C7C30741D7A}" type="datetimeFigureOut">
              <a:rPr lang="en-US" smtClean="0"/>
              <a:pPr/>
              <a:t>10/31/14</a:t>
            </a:fld>
            <a:endParaRPr lang="en-US"/>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transition spd="med">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pPr>
              <a:defRPr/>
            </a:pPr>
            <a:fld id="{FDE6408F-EA5C-4A49-9142-2E70E0F24C25}" type="datetimeFigureOut">
              <a:rPr lang="en-US" smtClean="0"/>
              <a:pPr>
                <a:defRPr/>
              </a:pPr>
              <a:t>10/31/14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A5ACFB-0259-48E9-9472-E1A208078418}" type="slidenum">
              <a:rPr lang="en-US" smtClean="0"/>
              <a:pPr>
                <a:defRPr/>
              </a:pPr>
              <a:t>‹#›</a:t>
            </a:fld>
            <a:endParaRPr lang="en-US" dirty="0"/>
          </a:p>
        </p:txBody>
      </p:sp>
      <p:sp>
        <p:nvSpPr>
          <p:cNvPr id="8" name="Title 7"/>
          <p:cNvSpPr>
            <a:spLocks noGrp="1"/>
          </p:cNvSpPr>
          <p:nvPr>
            <p:ph type="title"/>
          </p:nvPr>
        </p:nvSpPr>
        <p:spPr/>
        <p:txBody>
          <a:bodyPr/>
          <a:lstStyle/>
          <a:p>
            <a:r>
              <a:rPr lang="en-CA" smtClean="0"/>
              <a:t>Click to edit Master title style</a:t>
            </a:r>
            <a:endParaRPr lang="en-US"/>
          </a:p>
        </p:txBody>
      </p:sp>
    </p:spTree>
  </p:cSld>
  <p:clrMapOvr>
    <a:masterClrMapping/>
  </p:clrMapOvr>
  <p:transition spd="med">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CA"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CA"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pPr>
              <a:defRPr/>
            </a:pPr>
            <a:fld id="{29C261A3-1023-417D-BA0D-D1D9F2E5772C}" type="datetimeFigureOut">
              <a:rPr lang="en-US" smtClean="0"/>
              <a:pPr>
                <a:defRPr/>
              </a:pPr>
              <a:t>10/31/14</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F3555C0-0520-4551-92AB-8B586C09A85B}"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pPr>
              <a:defRPr/>
            </a:pPr>
            <a:fld id="{ED90D423-F035-4207-B418-3DBE06CB69D0}" type="datetimeFigureOut">
              <a:rPr lang="en-US" smtClean="0"/>
              <a:pPr>
                <a:defRPr/>
              </a:pPr>
              <a:t>10/31/14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812A9FD-AFE9-4CE2-A45A-EACFBD49844D}"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A27E2EB-7869-4F0B-8321-0AB2B91CF5CC}" type="datetimeFigureOut">
              <a:rPr lang="en-US" smtClean="0"/>
              <a:pPr>
                <a:defRPr/>
              </a:pPr>
              <a:t>10/31/14</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AFE21A5-2E4B-4E32-8E91-3E06B441626E}"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CA"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CA" smtClean="0"/>
              <a:t>Click to edit Master text styles</a:t>
            </a:r>
          </a:p>
        </p:txBody>
      </p:sp>
      <p:sp>
        <p:nvSpPr>
          <p:cNvPr id="5" name="Date Placeholder 4"/>
          <p:cNvSpPr>
            <a:spLocks noGrp="1"/>
          </p:cNvSpPr>
          <p:nvPr>
            <p:ph type="dt" sz="half" idx="10"/>
          </p:nvPr>
        </p:nvSpPr>
        <p:spPr/>
        <p:txBody>
          <a:bodyPr/>
          <a:lstStyle/>
          <a:p>
            <a:pPr>
              <a:defRPr/>
            </a:pPr>
            <a:fld id="{70B9D7D0-B535-4684-8076-58B313E2A27F}" type="datetimeFigureOut">
              <a:rPr lang="en-US" smtClean="0"/>
              <a:pPr>
                <a:defRPr/>
              </a:pPr>
              <a:t>10/31/14</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pPr>
              <a:defRPr/>
            </a:pPr>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F6CB4FD5-3627-43D6-843B-A95F3BC932C5}"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CA" smtClean="0"/>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CA"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pPr>
              <a:defRPr/>
            </a:pPr>
            <a:fld id="{B309EE1D-FF7F-41C0-9879-F10C5BFB43DE}" type="datetimeFigureOut">
              <a:rPr lang="en-US" smtClean="0"/>
              <a:pPr>
                <a:defRPr/>
              </a:pPr>
              <a:t>10/31/14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DFF64E5-9A95-4125-9DC4-4485E0FA45C7}"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pPr>
              <a:defRPr/>
            </a:pPr>
            <a:fld id="{CECD5A91-9A9A-44A7-BF2D-0B7E29253928}" type="datetimeFigureOut">
              <a:rPr lang="en-US" smtClean="0"/>
              <a:pPr>
                <a:defRPr/>
              </a:pPr>
              <a:t>10/31/14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E0C2231-D7D8-4CAC-B977-8C400A617F43}"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CA"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pPr>
              <a:defRPr/>
            </a:pPr>
            <a:fld id="{A6C7A807-42DC-4202-8C8D-28452FE6AB57}" type="datetimeFigureOut">
              <a:rPr lang="en-US" smtClean="0"/>
              <a:pPr>
                <a:defRPr/>
              </a:pPr>
              <a:t>10/31/14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F23CC21-455D-4541-ABCF-74A65E8403F2}" type="slidenum">
              <a:rPr lang="en-US" smtClean="0"/>
              <a:pPr>
                <a:defRPr/>
              </a:pPr>
              <a:t>‹#›</a:t>
            </a:fld>
            <a:endParaRPr lang="en-US" dirty="0"/>
          </a:p>
        </p:txBody>
      </p:sp>
    </p:spTree>
  </p:cSld>
  <p:clrMapOvr>
    <a:masterClrMapping/>
  </p:clrMapOvr>
  <p:transition spd="med">
    <p:random/>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name="Closing">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AE939A8-970A-44A1-AEDE-392CD3A62FEA}" type="datetimeFigureOut">
              <a:rPr lang="en-US"/>
              <a:pPr>
                <a:defRPr/>
              </a:pPr>
              <a:t>10/31/14</a:t>
            </a:fld>
            <a:endParaRPr lang="en-US" dirty="0">
              <a:solidFill>
                <a:schemeClr val="tx2">
                  <a:shade val="90000"/>
                </a:scheme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7F03FF3-E45D-4B10-A012-601E55C452FB}" type="slidenum">
              <a:rPr lang="en-US"/>
              <a:pPr>
                <a:defRPr/>
              </a:pPr>
              <a:t>‹#›</a:t>
            </a:fld>
            <a:endParaRPr lang="en-US" dirty="0">
              <a:solidFill>
                <a:schemeClr val="tx2">
                  <a:shade val="90000"/>
                </a:schemeClr>
              </a:solidFill>
            </a:endParaRPr>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CA"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a:defRPr/>
            </a:pPr>
            <a:fld id="{9FE9B311-29B9-4973-9448-2DF6D6DCA724}" type="datetimeFigureOut">
              <a:rPr lang="en-US" smtClean="0"/>
              <a:pPr>
                <a:defRPr/>
              </a:pPr>
              <a:t>10/31/14</a:t>
            </a:fld>
            <a:endParaRPr lang="en-US" dirty="0">
              <a:solidFill>
                <a:schemeClr val="tx2">
                  <a:shade val="90000"/>
                </a:schemeClr>
              </a:solidFill>
            </a:endParaRP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a:defRPr/>
            </a:pPr>
            <a:fld id="{ED13C89C-F8A1-45A8-9CCE-9A867EFF40EF}" type="slidenum">
              <a:rPr lang="en-US" smtClean="0"/>
              <a:pPr>
                <a:defRPr/>
              </a:pPr>
              <a:t>‹#›</a:t>
            </a:fld>
            <a:endParaRPr lang="en-US" dirty="0">
              <a:solidFill>
                <a:schemeClr val="tx2">
                  <a:shade val="90000"/>
                </a:schemeClr>
              </a:solidFill>
            </a:endParaRPr>
          </a:p>
        </p:txBody>
      </p:sp>
    </p:spTree>
  </p:cSld>
  <p:clrMap bg1="lt1" tx1="dk1" bg2="lt2" tx2="dk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 id="2147484561" r:id="rId12"/>
  </p:sldLayoutIdLst>
  <p:transition spd="med">
    <p:random/>
  </p:transition>
  <p:timing>
    <p:tnLst>
      <p:par>
        <p:cTn id="1" dur="indefinite" restart="never" nodeType="tmRoot"/>
      </p:par>
    </p:tnLst>
  </p:timing>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hyperlink" Target="http://www.ted.com/talks/dan_meyer_math_curriculum_makeover.html" TargetMode="External"/><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457200" y="1219200"/>
            <a:ext cx="7848600" cy="1828800"/>
          </a:xfrm>
        </p:spPr>
        <p:txBody>
          <a:bodyPr rtlCol="0" anchor="t">
            <a:normAutofit fontScale="90000"/>
          </a:bodyPr>
          <a:lstStyle/>
          <a:p>
            <a:pPr algn="l" fontAlgn="auto">
              <a:spcAft>
                <a:spcPts val="0"/>
              </a:spcAft>
              <a:defRPr/>
            </a:pPr>
            <a:r>
              <a:rPr lang="en-US" sz="4444" b="1" u="sng" dirty="0" smtClean="0">
                <a:solidFill>
                  <a:schemeClr val="tx1">
                    <a:lumMod val="90000"/>
                    <a:lumOff val="10000"/>
                  </a:schemeClr>
                </a:solidFill>
                <a:latin typeface="Calibri" pitchFamily="34" charset="0"/>
                <a:cs typeface="Calibri" pitchFamily="34" charset="0"/>
              </a:rPr>
              <a:t>Family Math Night</a:t>
            </a:r>
            <a:br>
              <a:rPr lang="en-US" sz="4444" b="1" u="sng" dirty="0" smtClean="0">
                <a:solidFill>
                  <a:schemeClr val="tx1">
                    <a:lumMod val="90000"/>
                    <a:lumOff val="10000"/>
                  </a:schemeClr>
                </a:solidFill>
                <a:latin typeface="Calibri" pitchFamily="34" charset="0"/>
                <a:cs typeface="Calibri" pitchFamily="34" charset="0"/>
              </a:rPr>
            </a:br>
            <a:r>
              <a:rPr lang="en-US" sz="4444" b="1" dirty="0" smtClean="0">
                <a:solidFill>
                  <a:schemeClr val="tx1">
                    <a:lumMod val="90000"/>
                    <a:lumOff val="10000"/>
                  </a:schemeClr>
                </a:solidFill>
                <a:latin typeface="Calibri" pitchFamily="34" charset="0"/>
                <a:cs typeface="Calibri" pitchFamily="34" charset="0"/>
              </a:rPr>
              <a:t>Black Walnut PS</a:t>
            </a:r>
            <a:br>
              <a:rPr lang="en-US" sz="4444" b="1" dirty="0" smtClean="0">
                <a:solidFill>
                  <a:schemeClr val="tx1">
                    <a:lumMod val="90000"/>
                    <a:lumOff val="10000"/>
                  </a:schemeClr>
                </a:solidFill>
                <a:latin typeface="Calibri" pitchFamily="34" charset="0"/>
                <a:cs typeface="Calibri" pitchFamily="34" charset="0"/>
              </a:rPr>
            </a:br>
            <a:r>
              <a:rPr lang="en-US" sz="4444" b="1" dirty="0" smtClean="0">
                <a:solidFill>
                  <a:schemeClr val="tx1">
                    <a:lumMod val="90000"/>
                    <a:lumOff val="10000"/>
                  </a:schemeClr>
                </a:solidFill>
                <a:latin typeface="Calibri" pitchFamily="34" charset="0"/>
                <a:cs typeface="Calibri" pitchFamily="34" charset="0"/>
              </a:rPr>
              <a:t>October 30, 2014</a:t>
            </a:r>
            <a:r>
              <a:rPr lang="en-US" sz="4200" dirty="0" smtClean="0">
                <a:solidFill>
                  <a:schemeClr val="tx1">
                    <a:lumMod val="90000"/>
                    <a:lumOff val="10000"/>
                  </a:schemeClr>
                </a:solidFill>
              </a:rPr>
              <a:t/>
            </a:r>
            <a:br>
              <a:rPr lang="en-US" sz="4200" dirty="0" smtClean="0">
                <a:solidFill>
                  <a:schemeClr val="tx1">
                    <a:lumMod val="90000"/>
                    <a:lumOff val="10000"/>
                  </a:schemeClr>
                </a:solidFill>
              </a:rPr>
            </a:br>
            <a:r>
              <a:rPr lang="en-US" sz="4000" dirty="0" smtClean="0">
                <a:solidFill>
                  <a:schemeClr val="tx1">
                    <a:lumMod val="90000"/>
                    <a:lumOff val="10000"/>
                  </a:schemeClr>
                </a:solidFill>
              </a:rPr>
              <a:t/>
            </a:r>
            <a:br>
              <a:rPr lang="en-US" sz="4000" dirty="0" smtClean="0">
                <a:solidFill>
                  <a:schemeClr val="tx1">
                    <a:lumMod val="90000"/>
                    <a:lumOff val="10000"/>
                  </a:schemeClr>
                </a:solidFill>
              </a:rPr>
            </a:br>
            <a:r>
              <a:rPr lang="en-US" sz="4000" dirty="0" smtClean="0">
                <a:solidFill>
                  <a:schemeClr val="tx1">
                    <a:lumMod val="90000"/>
                    <a:lumOff val="10000"/>
                  </a:schemeClr>
                </a:solidFill>
              </a:rPr>
              <a:t/>
            </a:r>
            <a:br>
              <a:rPr lang="en-US" sz="4000" dirty="0" smtClean="0">
                <a:solidFill>
                  <a:schemeClr val="tx1">
                    <a:lumMod val="90000"/>
                    <a:lumOff val="10000"/>
                  </a:schemeClr>
                </a:solidFill>
              </a:rPr>
            </a:br>
            <a:r>
              <a:rPr lang="en-US" sz="4000" dirty="0" smtClean="0">
                <a:solidFill>
                  <a:schemeClr val="tx1">
                    <a:lumMod val="90000"/>
                    <a:lumOff val="10000"/>
                  </a:schemeClr>
                </a:solidFill>
              </a:rPr>
              <a:t/>
            </a:r>
            <a:br>
              <a:rPr lang="en-US" sz="4000" dirty="0" smtClean="0">
                <a:solidFill>
                  <a:schemeClr val="tx1">
                    <a:lumMod val="90000"/>
                    <a:lumOff val="10000"/>
                  </a:schemeClr>
                </a:solidFill>
              </a:rPr>
            </a:br>
            <a:r>
              <a:rPr lang="en-US" sz="4000" dirty="0" smtClean="0">
                <a:solidFill>
                  <a:schemeClr val="tx1">
                    <a:lumMod val="90000"/>
                    <a:lumOff val="10000"/>
                  </a:schemeClr>
                </a:solidFill>
              </a:rPr>
              <a:t/>
            </a:r>
            <a:br>
              <a:rPr lang="en-US" sz="4000" dirty="0" smtClean="0">
                <a:solidFill>
                  <a:schemeClr val="tx1">
                    <a:lumMod val="90000"/>
                    <a:lumOff val="10000"/>
                  </a:schemeClr>
                </a:solidFill>
              </a:rPr>
            </a:br>
            <a:r>
              <a:rPr lang="en-US" sz="4000" dirty="0" smtClean="0">
                <a:solidFill>
                  <a:schemeClr val="tx1">
                    <a:lumMod val="90000"/>
                    <a:lumOff val="10000"/>
                  </a:schemeClr>
                </a:solidFill>
              </a:rPr>
              <a:t/>
            </a:r>
            <a:br>
              <a:rPr lang="en-US" sz="4000" dirty="0" smtClean="0">
                <a:solidFill>
                  <a:schemeClr val="tx1">
                    <a:lumMod val="90000"/>
                    <a:lumOff val="10000"/>
                  </a:schemeClr>
                </a:solidFill>
              </a:rPr>
            </a:br>
            <a:endParaRPr lang="en-US" sz="4000" dirty="0" smtClean="0">
              <a:solidFill>
                <a:schemeClr val="tx1">
                  <a:lumMod val="90000"/>
                  <a:lumOff val="10000"/>
                </a:schemeClr>
              </a:solidFill>
            </a:endParaRPr>
          </a:p>
        </p:txBody>
      </p:sp>
      <p:pic>
        <p:nvPicPr>
          <p:cNvPr id="16386" name="Picture 2"/>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bwMode="auto">
          <a:xfrm>
            <a:off x="5389363" y="1266824"/>
            <a:ext cx="2374901" cy="1781176"/>
          </a:xfrm>
          <a:prstGeom prst="rect">
            <a:avLst/>
          </a:prstGeom>
          <a:noFill/>
        </p:spPr>
      </p:pic>
      <p:pic>
        <p:nvPicPr>
          <p:cNvPr id="16392" name="Picture 8" descr="http://techteachers.com/mathweb/familymath/images/countmein.jpg"/>
          <p:cNvPicPr>
            <a:picLocks noChangeAspect="1" noChangeArrowheads="1"/>
          </p:cNvPicPr>
          <p:nvPr/>
        </p:nvPicPr>
        <p:blipFill>
          <a:blip r:embed="rId4"/>
          <a:srcRect/>
          <a:stretch>
            <a:fillRect/>
          </a:stretch>
        </p:blipFill>
        <p:spPr bwMode="auto">
          <a:xfrm>
            <a:off x="1665287" y="3573015"/>
            <a:ext cx="4267200" cy="2304257"/>
          </a:xfrm>
          <a:prstGeom prst="rect">
            <a:avLst/>
          </a:prstGeom>
          <a:noFill/>
        </p:spPr>
      </p:pic>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652963"/>
            <a:ext cx="7894638" cy="935037"/>
          </a:xfrm>
        </p:spPr>
        <p:txBody>
          <a:bodyPr/>
          <a:lstStyle/>
          <a:p>
            <a:r>
              <a:rPr lang="en-US" i="1" dirty="0" smtClean="0"/>
              <a:t/>
            </a:r>
            <a:br>
              <a:rPr lang="en-US" i="1" dirty="0" smtClean="0"/>
            </a:br>
            <a:r>
              <a:rPr lang="en-US" i="1" dirty="0" smtClean="0"/>
              <a:t>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
            </a:r>
            <a:br>
              <a:rPr lang="en-US" i="1" dirty="0" smtClean="0"/>
            </a:br>
            <a:r>
              <a:rPr lang="en-US" dirty="0" smtClean="0"/>
              <a:t> </a:t>
            </a:r>
            <a:endParaRPr lang="en-US" sz="5400" dirty="0">
              <a:latin typeface="Calibri" pitchFamily="34" charset="0"/>
              <a:cs typeface="Calibri" pitchFamily="34" charset="0"/>
            </a:endParaRPr>
          </a:p>
        </p:txBody>
      </p:sp>
      <p:pic>
        <p:nvPicPr>
          <p:cNvPr id="34818" name="Picture 2" descr="http://www.kincaidpta.org/wp-content/uploads/2011/10/math-is-fun.jpg"/>
          <p:cNvPicPr>
            <a:picLocks noGrp="1" noChangeAspect="1" noChangeArrowheads="1"/>
          </p:cNvPicPr>
          <p:nvPr>
            <p:ph idx="4294967295"/>
          </p:nvPr>
        </p:nvPicPr>
        <p:blipFill>
          <a:blip r:embed="rId2"/>
          <a:srcRect/>
          <a:stretch>
            <a:fillRect/>
          </a:stretch>
        </p:blipFill>
        <p:spPr bwMode="auto">
          <a:xfrm>
            <a:off x="2411760" y="0"/>
            <a:ext cx="4521509" cy="4132449"/>
          </a:xfrm>
          <a:prstGeom prst="rect">
            <a:avLst/>
          </a:prstGeom>
          <a:noFill/>
        </p:spPr>
      </p:pic>
      <p:sp>
        <p:nvSpPr>
          <p:cNvPr id="4" name="Rectangle 3"/>
          <p:cNvSpPr/>
          <p:nvPr/>
        </p:nvSpPr>
        <p:spPr>
          <a:xfrm>
            <a:off x="1691680" y="5517233"/>
            <a:ext cx="6264696" cy="830997"/>
          </a:xfrm>
          <a:prstGeom prst="rect">
            <a:avLst/>
          </a:prstGeom>
        </p:spPr>
        <p:txBody>
          <a:bodyPr wrap="square">
            <a:spAutoFit/>
          </a:bodyPr>
          <a:lstStyle/>
          <a:p>
            <a:r>
              <a:rPr lang="en-US" sz="4800" b="1" dirty="0" smtClean="0">
                <a:latin typeface="Calibri" pitchFamily="34" charset="0"/>
                <a:cs typeface="Calibri" pitchFamily="34" charset="0"/>
              </a:rPr>
              <a:t>Let’s Work Together!!!</a:t>
            </a:r>
            <a:endParaRPr lang="en-US" sz="4800" b="1" dirty="0"/>
          </a:p>
        </p:txBody>
      </p:sp>
      <p:sp>
        <p:nvSpPr>
          <p:cNvPr id="3" name="TextBox 2"/>
          <p:cNvSpPr txBox="1"/>
          <p:nvPr/>
        </p:nvSpPr>
        <p:spPr>
          <a:xfrm>
            <a:off x="34131" y="4132449"/>
            <a:ext cx="9109869" cy="923330"/>
          </a:xfrm>
          <a:prstGeom prst="rect">
            <a:avLst/>
          </a:prstGeom>
          <a:noFill/>
        </p:spPr>
        <p:txBody>
          <a:bodyPr wrap="square" rtlCol="0">
            <a:spAutoFit/>
          </a:bodyPr>
          <a:lstStyle/>
          <a:p>
            <a:pPr algn="ctr"/>
            <a:r>
              <a:rPr lang="en-US" sz="5400" dirty="0">
                <a:latin typeface="Chalkboard"/>
                <a:cs typeface="Chalkboard"/>
              </a:rPr>
              <a:t>Explore the </a:t>
            </a:r>
            <a:r>
              <a:rPr lang="en-US" sz="5400" b="1" dirty="0" err="1">
                <a:latin typeface="Chalkboard"/>
                <a:cs typeface="Chalkboard"/>
              </a:rPr>
              <a:t>FUN</a:t>
            </a:r>
            <a:r>
              <a:rPr lang="en-US" sz="5400" dirty="0" err="1">
                <a:latin typeface="Chalkboard"/>
                <a:cs typeface="Chalkboard"/>
              </a:rPr>
              <a:t>damentals</a:t>
            </a:r>
            <a:endParaRPr lang="en-US" sz="5400" dirty="0">
              <a:latin typeface="Chalkboard"/>
              <a:cs typeface="Chalkboard"/>
            </a:endParaRPr>
          </a:p>
        </p:txBody>
      </p:sp>
    </p:spTree>
  </p:cSld>
  <p:clrMapOvr>
    <a:masterClrMapping/>
  </p:clrMapOvr>
  <p:transition spd="med">
    <p:cover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99031"/>
            <a:ext cx="7520940" cy="548640"/>
          </a:xfrm>
        </p:spPr>
        <p:txBody>
          <a:bodyPr/>
          <a:lstStyle/>
          <a:p>
            <a:pPr algn="ctr"/>
            <a:r>
              <a:rPr lang="en-US" sz="3600" b="1" dirty="0" smtClean="0">
                <a:solidFill>
                  <a:srgbClr val="002060"/>
                </a:solidFill>
                <a:latin typeface="Calibri" pitchFamily="34" charset="0"/>
                <a:cs typeface="Calibri" pitchFamily="34" charset="0"/>
              </a:rPr>
              <a:t>Family Math Night Schedule</a:t>
            </a:r>
            <a:endParaRPr lang="en-US" sz="3600" b="1" dirty="0">
              <a:solidFill>
                <a:srgbClr val="002060"/>
              </a:solidFill>
              <a:latin typeface="Calibri" pitchFamily="34" charset="0"/>
              <a:cs typeface="Calibri" pitchFamily="34" charset="0"/>
            </a:endParaRPr>
          </a:p>
        </p:txBody>
      </p:sp>
      <p:sp>
        <p:nvSpPr>
          <p:cNvPr id="3" name="Content Placeholder 2"/>
          <p:cNvSpPr>
            <a:spLocks noGrp="1"/>
          </p:cNvSpPr>
          <p:nvPr>
            <p:ph idx="1"/>
          </p:nvPr>
        </p:nvSpPr>
        <p:spPr>
          <a:xfrm>
            <a:off x="822960" y="1077396"/>
            <a:ext cx="7583487" cy="4575894"/>
          </a:xfrm>
        </p:spPr>
        <p:txBody>
          <a:bodyPr/>
          <a:lstStyle/>
          <a:p>
            <a:pPr algn="ctr">
              <a:buNone/>
            </a:pPr>
            <a:r>
              <a:rPr lang="en-US" sz="2800" b="1" dirty="0" smtClean="0">
                <a:solidFill>
                  <a:srgbClr val="002060"/>
                </a:solidFill>
                <a:latin typeface="Calibri" pitchFamily="34" charset="0"/>
                <a:cs typeface="Calibri" pitchFamily="34" charset="0"/>
              </a:rPr>
              <a:t>Introduction:  6:30pm – </a:t>
            </a:r>
            <a:r>
              <a:rPr lang="en-US" sz="2800" dirty="0" smtClean="0">
                <a:solidFill>
                  <a:srgbClr val="002060"/>
                </a:solidFill>
                <a:latin typeface="Calibri" pitchFamily="34" charset="0"/>
                <a:cs typeface="Calibri" pitchFamily="34" charset="0"/>
              </a:rPr>
              <a:t>7:00</a:t>
            </a:r>
            <a:r>
              <a:rPr lang="en-US" sz="2800" b="1" dirty="0" smtClean="0">
                <a:solidFill>
                  <a:srgbClr val="002060"/>
                </a:solidFill>
                <a:latin typeface="Calibri" pitchFamily="34" charset="0"/>
                <a:cs typeface="Calibri" pitchFamily="34" charset="0"/>
              </a:rPr>
              <a:t>pm</a:t>
            </a:r>
          </a:p>
          <a:p>
            <a:pPr algn="ctr">
              <a:buNone/>
            </a:pPr>
            <a:r>
              <a:rPr lang="en-US" sz="2800" b="1" dirty="0" smtClean="0">
                <a:solidFill>
                  <a:srgbClr val="002060"/>
                </a:solidFill>
                <a:latin typeface="Calibri" pitchFamily="34" charset="0"/>
                <a:cs typeface="Calibri" pitchFamily="34" charset="0"/>
              </a:rPr>
              <a:t>Break out sessions: </a:t>
            </a:r>
            <a:r>
              <a:rPr lang="en-US" sz="2800" dirty="0" smtClean="0">
                <a:solidFill>
                  <a:srgbClr val="002060"/>
                </a:solidFill>
                <a:latin typeface="Calibri" pitchFamily="34" charset="0"/>
                <a:cs typeface="Calibri" pitchFamily="34" charset="0"/>
              </a:rPr>
              <a:t>7:05</a:t>
            </a:r>
            <a:r>
              <a:rPr lang="en-US" sz="2800" b="1" dirty="0" smtClean="0">
                <a:solidFill>
                  <a:srgbClr val="002060"/>
                </a:solidFill>
                <a:latin typeface="Calibri" pitchFamily="34" charset="0"/>
                <a:cs typeface="Calibri" pitchFamily="34" charset="0"/>
              </a:rPr>
              <a:t>pm – </a:t>
            </a:r>
            <a:r>
              <a:rPr lang="en-US" sz="2800" dirty="0" smtClean="0">
                <a:solidFill>
                  <a:srgbClr val="002060"/>
                </a:solidFill>
                <a:latin typeface="Calibri" pitchFamily="34" charset="0"/>
                <a:cs typeface="Calibri" pitchFamily="34" charset="0"/>
              </a:rPr>
              <a:t>8:00</a:t>
            </a:r>
            <a:r>
              <a:rPr lang="en-US" sz="2800" b="1" dirty="0" smtClean="0">
                <a:solidFill>
                  <a:srgbClr val="002060"/>
                </a:solidFill>
                <a:latin typeface="Calibri" pitchFamily="34" charset="0"/>
                <a:cs typeface="Calibri" pitchFamily="34" charset="0"/>
              </a:rPr>
              <a:t>pm</a:t>
            </a:r>
          </a:p>
          <a:p>
            <a:pPr algn="ctr"/>
            <a:endParaRPr lang="en-US" sz="2800" b="1" dirty="0" smtClean="0">
              <a:solidFill>
                <a:schemeClr val="accent1">
                  <a:lumMod val="50000"/>
                </a:schemeClr>
              </a:solidFill>
              <a:latin typeface="Calibri" pitchFamily="34" charset="0"/>
              <a:cs typeface="Calibri" pitchFamily="34" charset="0"/>
            </a:endParaRPr>
          </a:p>
          <a:p>
            <a:pPr algn="ctr"/>
            <a:r>
              <a:rPr lang="en-US" sz="2800" b="1" dirty="0" smtClean="0">
                <a:solidFill>
                  <a:schemeClr val="accent1">
                    <a:lumMod val="50000"/>
                  </a:schemeClr>
                </a:solidFill>
                <a:latin typeface="Calibri" pitchFamily="34" charset="0"/>
                <a:cs typeface="Calibri" pitchFamily="34" charset="0"/>
              </a:rPr>
              <a:t>Session #1:  </a:t>
            </a:r>
            <a:r>
              <a:rPr lang="en-US" sz="2800" dirty="0" smtClean="0">
                <a:solidFill>
                  <a:schemeClr val="accent1">
                    <a:lumMod val="50000"/>
                  </a:schemeClr>
                </a:solidFill>
                <a:latin typeface="Calibri" pitchFamily="34" charset="0"/>
                <a:cs typeface="Calibri" pitchFamily="34" charset="0"/>
              </a:rPr>
              <a:t>7:05</a:t>
            </a:r>
            <a:r>
              <a:rPr lang="en-US" sz="2800" b="1" dirty="0" smtClean="0">
                <a:solidFill>
                  <a:schemeClr val="accent1">
                    <a:lumMod val="50000"/>
                  </a:schemeClr>
                </a:solidFill>
                <a:latin typeface="Calibri" pitchFamily="34" charset="0"/>
                <a:cs typeface="Calibri" pitchFamily="34" charset="0"/>
              </a:rPr>
              <a:t> – </a:t>
            </a:r>
            <a:r>
              <a:rPr lang="en-US" sz="2800" dirty="0" smtClean="0">
                <a:solidFill>
                  <a:schemeClr val="accent1">
                    <a:lumMod val="50000"/>
                  </a:schemeClr>
                </a:solidFill>
                <a:latin typeface="Calibri" pitchFamily="34" charset="0"/>
                <a:cs typeface="Calibri" pitchFamily="34" charset="0"/>
              </a:rPr>
              <a:t>7:25</a:t>
            </a:r>
            <a:endParaRPr lang="en-US" sz="2800" b="1" dirty="0" smtClean="0">
              <a:solidFill>
                <a:schemeClr val="accent1">
                  <a:lumMod val="50000"/>
                </a:schemeClr>
              </a:solidFill>
              <a:latin typeface="Calibri" pitchFamily="34" charset="0"/>
              <a:cs typeface="Calibri" pitchFamily="34" charset="0"/>
            </a:endParaRPr>
          </a:p>
          <a:p>
            <a:pPr algn="ctr"/>
            <a:r>
              <a:rPr lang="en-US" sz="2800" b="1" dirty="0" smtClean="0">
                <a:solidFill>
                  <a:schemeClr val="accent1">
                    <a:lumMod val="50000"/>
                  </a:schemeClr>
                </a:solidFill>
                <a:latin typeface="Calibri" pitchFamily="34" charset="0"/>
                <a:cs typeface="Calibri" pitchFamily="34" charset="0"/>
              </a:rPr>
              <a:t>Transition:  </a:t>
            </a:r>
            <a:r>
              <a:rPr lang="en-US" sz="2800" dirty="0" smtClean="0">
                <a:solidFill>
                  <a:schemeClr val="accent1">
                    <a:lumMod val="50000"/>
                  </a:schemeClr>
                </a:solidFill>
                <a:latin typeface="Calibri" pitchFamily="34" charset="0"/>
                <a:cs typeface="Calibri" pitchFamily="34" charset="0"/>
              </a:rPr>
              <a:t>7:25 </a:t>
            </a:r>
            <a:r>
              <a:rPr lang="en-US" sz="2800" b="1" dirty="0" smtClean="0">
                <a:solidFill>
                  <a:schemeClr val="accent1">
                    <a:lumMod val="50000"/>
                  </a:schemeClr>
                </a:solidFill>
                <a:latin typeface="Calibri" pitchFamily="34" charset="0"/>
                <a:cs typeface="Calibri" pitchFamily="34" charset="0"/>
              </a:rPr>
              <a:t>– </a:t>
            </a:r>
            <a:r>
              <a:rPr lang="en-US" sz="2800" dirty="0" smtClean="0">
                <a:solidFill>
                  <a:schemeClr val="accent1">
                    <a:lumMod val="50000"/>
                  </a:schemeClr>
                </a:solidFill>
                <a:latin typeface="Calibri" pitchFamily="34" charset="0"/>
                <a:cs typeface="Calibri" pitchFamily="34" charset="0"/>
              </a:rPr>
              <a:t>7:30</a:t>
            </a:r>
            <a:endParaRPr lang="en-US" sz="2800" b="1" dirty="0" smtClean="0">
              <a:solidFill>
                <a:schemeClr val="accent1">
                  <a:lumMod val="50000"/>
                </a:schemeClr>
              </a:solidFill>
              <a:latin typeface="Calibri" pitchFamily="34" charset="0"/>
              <a:cs typeface="Calibri" pitchFamily="34" charset="0"/>
            </a:endParaRPr>
          </a:p>
          <a:p>
            <a:pPr algn="ctr"/>
            <a:r>
              <a:rPr lang="en-US" sz="2800" b="1" dirty="0" smtClean="0">
                <a:solidFill>
                  <a:schemeClr val="accent1">
                    <a:lumMod val="50000"/>
                  </a:schemeClr>
                </a:solidFill>
                <a:latin typeface="Calibri" pitchFamily="34" charset="0"/>
                <a:cs typeface="Calibri" pitchFamily="34" charset="0"/>
              </a:rPr>
              <a:t>Session #2:  </a:t>
            </a:r>
            <a:r>
              <a:rPr lang="en-US" sz="2800" dirty="0" smtClean="0">
                <a:solidFill>
                  <a:schemeClr val="accent1">
                    <a:lumMod val="50000"/>
                  </a:schemeClr>
                </a:solidFill>
                <a:latin typeface="Calibri" pitchFamily="34" charset="0"/>
                <a:cs typeface="Calibri" pitchFamily="34" charset="0"/>
              </a:rPr>
              <a:t>7:30</a:t>
            </a:r>
            <a:r>
              <a:rPr lang="en-US" sz="2800" b="1" dirty="0" smtClean="0">
                <a:solidFill>
                  <a:schemeClr val="accent1">
                    <a:lumMod val="50000"/>
                  </a:schemeClr>
                </a:solidFill>
                <a:latin typeface="Calibri" pitchFamily="34" charset="0"/>
                <a:cs typeface="Calibri" pitchFamily="34" charset="0"/>
              </a:rPr>
              <a:t> – 7:</a:t>
            </a:r>
            <a:r>
              <a:rPr lang="en-US" sz="2800" dirty="0" smtClean="0">
                <a:solidFill>
                  <a:schemeClr val="accent1">
                    <a:lumMod val="50000"/>
                  </a:schemeClr>
                </a:solidFill>
                <a:latin typeface="Calibri" pitchFamily="34" charset="0"/>
                <a:cs typeface="Calibri" pitchFamily="34" charset="0"/>
              </a:rPr>
              <a:t>55</a:t>
            </a:r>
            <a:endParaRPr lang="en-US" sz="2800" b="1" dirty="0" smtClean="0">
              <a:solidFill>
                <a:schemeClr val="accent1">
                  <a:lumMod val="50000"/>
                </a:schemeClr>
              </a:solidFill>
              <a:latin typeface="Calibri" pitchFamily="34" charset="0"/>
              <a:cs typeface="Calibri" pitchFamily="34" charset="0"/>
            </a:endParaRPr>
          </a:p>
          <a:p>
            <a:endParaRPr lang="en-US" dirty="0" smtClean="0">
              <a:latin typeface="Calibri" pitchFamily="34" charset="0"/>
              <a:cs typeface="Calibri" pitchFamily="34" charset="0"/>
            </a:endParaRPr>
          </a:p>
          <a:p>
            <a:endParaRPr lang="en-US" dirty="0" smtClean="0"/>
          </a:p>
          <a:p>
            <a:endParaRPr lang="en-US" dirty="0"/>
          </a:p>
        </p:txBody>
      </p:sp>
    </p:spTree>
  </p:cSld>
  <p:clrMapOvr>
    <a:masterClrMapping/>
  </p:clrMapOvr>
  <p:transition spd="med">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solidFill>
                  <a:srgbClr val="002060"/>
                </a:solidFill>
                <a:latin typeface="Calibri" pitchFamily="34" charset="0"/>
                <a:cs typeface="Calibri" pitchFamily="34" charset="0"/>
              </a:rPr>
              <a:t>Important!!!</a:t>
            </a:r>
            <a:endParaRPr lang="en-US" sz="4000" b="1" dirty="0">
              <a:solidFill>
                <a:srgbClr val="002060"/>
              </a:solidFill>
              <a:latin typeface="Calibri" pitchFamily="34" charset="0"/>
              <a:cs typeface="Calibri" pitchFamily="34" charset="0"/>
            </a:endParaRPr>
          </a:p>
        </p:txBody>
      </p:sp>
      <p:sp>
        <p:nvSpPr>
          <p:cNvPr id="3" name="Content Placeholder 2"/>
          <p:cNvSpPr>
            <a:spLocks noGrp="1"/>
          </p:cNvSpPr>
          <p:nvPr>
            <p:ph idx="1"/>
          </p:nvPr>
        </p:nvSpPr>
        <p:spPr>
          <a:xfrm>
            <a:off x="539553" y="1745432"/>
            <a:ext cx="8064896" cy="5112568"/>
          </a:xfrm>
        </p:spPr>
        <p:txBody>
          <a:bodyPr>
            <a:normAutofit/>
          </a:bodyPr>
          <a:lstStyle/>
          <a:p>
            <a:pPr marL="457200" indent="-457200">
              <a:buFont typeface="Wingdings" charset="2"/>
              <a:buChar char="ü"/>
            </a:pPr>
            <a:r>
              <a:rPr lang="en-US" sz="3200" dirty="0" smtClean="0">
                <a:solidFill>
                  <a:srgbClr val="002060"/>
                </a:solidFill>
                <a:latin typeface="Calibri" pitchFamily="34" charset="0"/>
                <a:cs typeface="Calibri" pitchFamily="34" charset="0"/>
              </a:rPr>
              <a:t>Choose </a:t>
            </a:r>
            <a:r>
              <a:rPr lang="en-US" sz="3200" u="sng" dirty="0">
                <a:solidFill>
                  <a:srgbClr val="002060"/>
                </a:solidFill>
                <a:latin typeface="Calibri" pitchFamily="34" charset="0"/>
                <a:cs typeface="Calibri" pitchFamily="34" charset="0"/>
              </a:rPr>
              <a:t>2</a:t>
            </a:r>
            <a:r>
              <a:rPr lang="en-US" sz="3200" dirty="0" smtClean="0">
                <a:solidFill>
                  <a:srgbClr val="002060"/>
                </a:solidFill>
                <a:latin typeface="Calibri" pitchFamily="34" charset="0"/>
                <a:cs typeface="Calibri" pitchFamily="34" charset="0"/>
              </a:rPr>
              <a:t> of the </a:t>
            </a:r>
            <a:r>
              <a:rPr lang="en-US" sz="3200" u="sng" dirty="0">
                <a:solidFill>
                  <a:srgbClr val="002060"/>
                </a:solidFill>
                <a:latin typeface="Calibri" pitchFamily="34" charset="0"/>
                <a:cs typeface="Calibri" pitchFamily="34" charset="0"/>
              </a:rPr>
              <a:t>5</a:t>
            </a:r>
            <a:r>
              <a:rPr lang="en-US" sz="3200" dirty="0" smtClean="0">
                <a:solidFill>
                  <a:srgbClr val="002060"/>
                </a:solidFill>
                <a:latin typeface="Calibri" pitchFamily="34" charset="0"/>
                <a:cs typeface="Calibri" pitchFamily="34" charset="0"/>
              </a:rPr>
              <a:t> breakout sessions</a:t>
            </a:r>
          </a:p>
          <a:p>
            <a:pPr marL="457200" indent="-457200">
              <a:buFont typeface="Wingdings" charset="2"/>
              <a:buChar char="ü"/>
            </a:pPr>
            <a:r>
              <a:rPr lang="en-US" sz="3200" dirty="0" smtClean="0">
                <a:solidFill>
                  <a:srgbClr val="002060"/>
                </a:solidFill>
                <a:latin typeface="Calibri" pitchFamily="34" charset="0"/>
                <a:cs typeface="Calibri" pitchFamily="34" charset="0"/>
              </a:rPr>
              <a:t>If the session you would like to attend is crowded please consider attending another session or waiting until the next session – they are repeated</a:t>
            </a:r>
            <a:endParaRPr lang="en-US" sz="3200" dirty="0" smtClean="0">
              <a:solidFill>
                <a:srgbClr val="002060"/>
              </a:solidFill>
            </a:endParaRPr>
          </a:p>
          <a:p>
            <a:endParaRPr lang="en-US" sz="3200" dirty="0" smtClean="0">
              <a:solidFill>
                <a:srgbClr val="002060"/>
              </a:solidFill>
            </a:endParaRPr>
          </a:p>
          <a:p>
            <a:endParaRPr lang="en-US" sz="3200" dirty="0">
              <a:solidFill>
                <a:srgbClr val="002060"/>
              </a:solidFill>
            </a:endParaRPr>
          </a:p>
          <a:p>
            <a:pPr marL="457200" indent="-457200">
              <a:buFont typeface="Wingdings" charset="2"/>
              <a:buChar char="ü"/>
            </a:pPr>
            <a:r>
              <a:rPr lang="en-US" sz="3200" dirty="0" smtClean="0">
                <a:solidFill>
                  <a:srgbClr val="002060"/>
                </a:solidFill>
              </a:rPr>
              <a:t>Refreshments are available in the front hall</a:t>
            </a:r>
          </a:p>
          <a:p>
            <a:endParaRPr lang="en-US" dirty="0" smtClean="0"/>
          </a:p>
          <a:p>
            <a:endParaRPr lang="en-US" dirty="0"/>
          </a:p>
        </p:txBody>
      </p:sp>
    </p:spTree>
  </p:cSld>
  <p:clrMapOvr>
    <a:masterClrMapping/>
  </p:clrMapOvr>
  <p:transition spd="med">
    <p:cover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Calibri" pitchFamily="34" charset="0"/>
                <a:cs typeface="Calibri" pitchFamily="34" charset="0"/>
              </a:rPr>
              <a:t>Math education in the past…</a:t>
            </a:r>
            <a:endParaRPr lang="en-US" b="1" dirty="0">
              <a:latin typeface="Calibri" pitchFamily="34" charset="0"/>
              <a:cs typeface="Calibri" pitchFamily="34" charset="0"/>
            </a:endParaRPr>
          </a:p>
        </p:txBody>
      </p:sp>
      <p:pic>
        <p:nvPicPr>
          <p:cNvPr id="5122" name="Picture 2"/>
          <p:cNvPicPr>
            <a:picLocks noGrp="1" noChangeAspect="1" noChangeArrowheads="1"/>
          </p:cNvPicPr>
          <p:nvPr>
            <p:ph idx="1"/>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bwMode="auto">
          <a:xfrm>
            <a:off x="2267744" y="1340768"/>
            <a:ext cx="4385870" cy="3456384"/>
          </a:xfrm>
          <a:prstGeom prst="rect">
            <a:avLst/>
          </a:prstGeom>
          <a:noFill/>
        </p:spPr>
      </p:pic>
    </p:spTree>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993275" y="1268760"/>
            <a:ext cx="7128792" cy="3816429"/>
          </a:xfrm>
          <a:prstGeom prst="rect">
            <a:avLst/>
          </a:prstGeom>
        </p:spPr>
        <p:txBody>
          <a:bodyPr wrap="square">
            <a:spAutoFit/>
          </a:bodyPr>
          <a:lstStyle/>
          <a:p>
            <a:pPr>
              <a:buFont typeface="Wingdings" pitchFamily="2" charset="2"/>
              <a:buChar char="ü"/>
            </a:pPr>
            <a:r>
              <a:rPr lang="en-US" sz="3200" b="1" dirty="0" smtClean="0">
                <a:latin typeface="Calibri" pitchFamily="34" charset="0"/>
                <a:cs typeface="Calibri" pitchFamily="34" charset="0"/>
              </a:rPr>
              <a:t> Only one method for solving problems</a:t>
            </a:r>
          </a:p>
          <a:p>
            <a:pPr>
              <a:buFont typeface="Wingdings" pitchFamily="2" charset="2"/>
              <a:buChar char="ü"/>
            </a:pPr>
            <a:r>
              <a:rPr lang="en-US" sz="3200" b="1" dirty="0" smtClean="0">
                <a:latin typeface="Calibri" pitchFamily="34" charset="0"/>
                <a:cs typeface="Calibri" pitchFamily="34" charset="0"/>
              </a:rPr>
              <a:t> </a:t>
            </a:r>
            <a:r>
              <a:rPr lang="en-US" sz="3200" b="1" dirty="0">
                <a:latin typeface="Calibri" pitchFamily="34" charset="0"/>
                <a:cs typeface="Calibri" pitchFamily="34" charset="0"/>
              </a:rPr>
              <a:t>D</a:t>
            </a:r>
            <a:r>
              <a:rPr lang="en-US" sz="3200" b="1" dirty="0" smtClean="0">
                <a:latin typeface="Calibri" pitchFamily="34" charset="0"/>
                <a:cs typeface="Calibri" pitchFamily="34" charset="0"/>
              </a:rPr>
              <a:t>ependent on the textbook for questions and formulas</a:t>
            </a:r>
          </a:p>
          <a:p>
            <a:pPr>
              <a:buFont typeface="Wingdings" pitchFamily="2" charset="2"/>
              <a:buChar char="ü"/>
            </a:pPr>
            <a:r>
              <a:rPr lang="en-US" sz="3200" b="1" dirty="0" smtClean="0">
                <a:latin typeface="Calibri" pitchFamily="34" charset="0"/>
                <a:cs typeface="Calibri" pitchFamily="34" charset="0"/>
              </a:rPr>
              <a:t> Encouraged memorization of facts</a:t>
            </a:r>
          </a:p>
          <a:p>
            <a:pPr>
              <a:buFont typeface="Wingdings" pitchFamily="2" charset="2"/>
              <a:buChar char="ü"/>
            </a:pPr>
            <a:r>
              <a:rPr lang="en-US" sz="3200" b="1" dirty="0" smtClean="0">
                <a:latin typeface="Calibri" pitchFamily="34" charset="0"/>
                <a:cs typeface="Calibri" pitchFamily="34" charset="0"/>
              </a:rPr>
              <a:t> Focused on getting the one ‘correct’ answer</a:t>
            </a:r>
          </a:p>
          <a:p>
            <a:pPr>
              <a:buFont typeface="Wingdings" pitchFamily="2" charset="2"/>
              <a:buChar char="ü"/>
            </a:pPr>
            <a:r>
              <a:rPr lang="en-US" sz="3200" b="1" dirty="0" smtClean="0">
                <a:latin typeface="Calibri" pitchFamily="34" charset="0"/>
                <a:cs typeface="Calibri" pitchFamily="34" charset="0"/>
              </a:rPr>
              <a:t> Led to a lot of “math anxiety”</a:t>
            </a:r>
          </a:p>
          <a:p>
            <a:endParaRPr lang="en-US" b="1" dirty="0" smtClean="0">
              <a:latin typeface="Calibri" pitchFamily="34" charset="0"/>
              <a:cs typeface="Calibri" pitchFamily="34" charset="0"/>
            </a:endParaRPr>
          </a:p>
        </p:txBody>
      </p:sp>
      <p:sp>
        <p:nvSpPr>
          <p:cNvPr id="2" name="TextBox 1"/>
          <p:cNvSpPr txBox="1"/>
          <p:nvPr/>
        </p:nvSpPr>
        <p:spPr>
          <a:xfrm>
            <a:off x="683568" y="541784"/>
            <a:ext cx="7776864" cy="584776"/>
          </a:xfrm>
          <a:prstGeom prst="rect">
            <a:avLst/>
          </a:prstGeom>
          <a:noFill/>
        </p:spPr>
        <p:txBody>
          <a:bodyPr wrap="square" rtlCol="0">
            <a:spAutoFit/>
          </a:bodyPr>
          <a:lstStyle/>
          <a:p>
            <a:pPr algn="ctr"/>
            <a:r>
              <a:rPr lang="en-US" sz="3200" dirty="0" smtClean="0"/>
              <a:t>MATH IN THE PAST</a:t>
            </a:r>
            <a:endParaRPr lang="en-US" sz="3200" dirty="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6">
                    <a:lumMod val="50000"/>
                  </a:schemeClr>
                </a:solidFill>
                <a:latin typeface="Calibri" pitchFamily="34" charset="0"/>
                <a:cs typeface="Calibri" pitchFamily="34" charset="0"/>
              </a:rPr>
              <a:t>Math Education today…</a:t>
            </a:r>
            <a:endParaRPr lang="en-US" dirty="0">
              <a:solidFill>
                <a:schemeClr val="accent6">
                  <a:lumMod val="50000"/>
                </a:schemeClr>
              </a:solidFill>
              <a:latin typeface="Calibri" pitchFamily="34" charset="0"/>
              <a:cs typeface="Calibri" pitchFamily="34" charset="0"/>
            </a:endParaRPr>
          </a:p>
        </p:txBody>
      </p:sp>
      <p:pic>
        <p:nvPicPr>
          <p:cNvPr id="25602" name="Picture 2" descr="http://kdceci.files.wordpress.com/2012/09/math2.jpg"/>
          <p:cNvPicPr>
            <a:picLocks noChangeAspect="1" noChangeArrowheads="1"/>
          </p:cNvPicPr>
          <p:nvPr/>
        </p:nvPicPr>
        <p:blipFill>
          <a:blip r:embed="rId3"/>
          <a:srcRect/>
          <a:stretch>
            <a:fillRect/>
          </a:stretch>
        </p:blipFill>
        <p:spPr bwMode="auto">
          <a:xfrm>
            <a:off x="1619672" y="1844824"/>
            <a:ext cx="6096000" cy="4572000"/>
          </a:xfrm>
          <a:prstGeom prst="rect">
            <a:avLst/>
          </a:prstGeom>
          <a:noFill/>
        </p:spPr>
      </p:pic>
    </p:spTree>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755576" y="620688"/>
            <a:ext cx="7416824" cy="4247317"/>
          </a:xfrm>
          <a:prstGeom prst="rect">
            <a:avLst/>
          </a:prstGeom>
        </p:spPr>
        <p:txBody>
          <a:bodyPr wrap="square">
            <a:spAutoFit/>
          </a:bodyPr>
          <a:lstStyle/>
          <a:p>
            <a:pPr>
              <a:buFont typeface="Wingdings" pitchFamily="2" charset="2"/>
              <a:buChar char="ü"/>
            </a:pPr>
            <a:r>
              <a:rPr lang="en-US" sz="3000" b="1" dirty="0" smtClean="0">
                <a:solidFill>
                  <a:schemeClr val="accent6">
                    <a:lumMod val="50000"/>
                  </a:schemeClr>
                </a:solidFill>
                <a:latin typeface="Calibri" pitchFamily="34" charset="0"/>
                <a:cs typeface="Calibri" pitchFamily="34" charset="0"/>
              </a:rPr>
              <a:t> Allows students to explore different strategies and to see that there is more than one answer or strategy </a:t>
            </a:r>
          </a:p>
          <a:p>
            <a:pPr>
              <a:buFont typeface="Wingdings" pitchFamily="2" charset="2"/>
              <a:buChar char="ü"/>
            </a:pPr>
            <a:r>
              <a:rPr lang="en-US" sz="3000" b="1" dirty="0" smtClean="0">
                <a:solidFill>
                  <a:schemeClr val="accent6">
                    <a:lumMod val="50000"/>
                  </a:schemeClr>
                </a:solidFill>
                <a:latin typeface="Calibri" pitchFamily="34" charset="0"/>
                <a:cs typeface="Calibri" pitchFamily="34" charset="0"/>
              </a:rPr>
              <a:t> Students work collaboratively</a:t>
            </a:r>
          </a:p>
          <a:p>
            <a:pPr>
              <a:buFont typeface="Wingdings" pitchFamily="2" charset="2"/>
              <a:buChar char="ü"/>
            </a:pPr>
            <a:r>
              <a:rPr lang="en-US" sz="3000" b="1" dirty="0" smtClean="0">
                <a:solidFill>
                  <a:schemeClr val="accent6">
                    <a:lumMod val="50000"/>
                  </a:schemeClr>
                </a:solidFill>
                <a:latin typeface="Calibri" pitchFamily="34" charset="0"/>
                <a:cs typeface="Calibri" pitchFamily="34" charset="0"/>
              </a:rPr>
              <a:t> Makes authentic connections between classroom ideas and the “real world”</a:t>
            </a:r>
          </a:p>
          <a:p>
            <a:pPr>
              <a:buFont typeface="Wingdings" pitchFamily="2" charset="2"/>
              <a:buChar char="ü"/>
            </a:pPr>
            <a:r>
              <a:rPr lang="en-US" sz="3000" b="1" dirty="0" smtClean="0">
                <a:solidFill>
                  <a:schemeClr val="accent6">
                    <a:lumMod val="50000"/>
                  </a:schemeClr>
                </a:solidFill>
                <a:latin typeface="Calibri" pitchFamily="34" charset="0"/>
                <a:cs typeface="Calibri" pitchFamily="34" charset="0"/>
              </a:rPr>
              <a:t>Places an emphasis on the development of mental math and deconstructing number strategies, as well as number relationships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899592" y="692696"/>
            <a:ext cx="7344816" cy="4893647"/>
          </a:xfrm>
          <a:prstGeom prst="rect">
            <a:avLst/>
          </a:prstGeom>
        </p:spPr>
        <p:txBody>
          <a:bodyPr wrap="square">
            <a:spAutoFit/>
          </a:bodyPr>
          <a:lstStyle/>
          <a:p>
            <a:pPr algn="ctr"/>
            <a:r>
              <a:rPr lang="en-US" sz="7200" dirty="0" smtClean="0">
                <a:latin typeface="Cambria" pitchFamily="18" charset="0"/>
              </a:rPr>
              <a:t>39 + 17 = ???</a:t>
            </a:r>
          </a:p>
          <a:p>
            <a:pPr algn="ctr"/>
            <a:endParaRPr lang="en-US" sz="2400" dirty="0" smtClean="0">
              <a:latin typeface="Cambria" pitchFamily="18" charset="0"/>
            </a:endParaRPr>
          </a:p>
          <a:p>
            <a:pPr algn="ctr"/>
            <a:r>
              <a:rPr lang="en-US" sz="4400" dirty="0" smtClean="0">
                <a:solidFill>
                  <a:srgbClr val="FF0000"/>
                </a:solidFill>
                <a:latin typeface="Cambria" pitchFamily="18" charset="0"/>
              </a:rPr>
              <a:t>40 + 10 + 6</a:t>
            </a:r>
          </a:p>
          <a:p>
            <a:pPr algn="ctr"/>
            <a:r>
              <a:rPr lang="en-US" sz="4400" dirty="0" smtClean="0">
                <a:solidFill>
                  <a:srgbClr val="FF0000"/>
                </a:solidFill>
                <a:latin typeface="Cambria" pitchFamily="18" charset="0"/>
              </a:rPr>
              <a:t>36 + 20</a:t>
            </a:r>
          </a:p>
          <a:p>
            <a:pPr algn="ctr"/>
            <a:r>
              <a:rPr lang="en-US" sz="4400" dirty="0" smtClean="0">
                <a:solidFill>
                  <a:srgbClr val="FF0000"/>
                </a:solidFill>
                <a:latin typeface="Cambria" pitchFamily="18" charset="0"/>
              </a:rPr>
              <a:t>39 + 1 + 6 + 10</a:t>
            </a:r>
          </a:p>
          <a:p>
            <a:pPr algn="ctr"/>
            <a:r>
              <a:rPr lang="en-US" sz="4400" dirty="0" smtClean="0">
                <a:solidFill>
                  <a:srgbClr val="FF0000"/>
                </a:solidFill>
                <a:latin typeface="Cambria" pitchFamily="18" charset="0"/>
              </a:rPr>
              <a:t>30 + 10 + 9 + 7</a:t>
            </a:r>
          </a:p>
          <a:p>
            <a:pPr algn="ctr"/>
            <a:endParaRPr lang="en-US" sz="4000" dirty="0" smtClean="0">
              <a:latin typeface="Cambria" pitchFamily="18"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548679"/>
            <a:ext cx="7583487" cy="648073"/>
          </a:xfrm>
        </p:spPr>
        <p:txBody>
          <a:bodyPr/>
          <a:lstStyle/>
          <a:p>
            <a:pPr algn="ctr"/>
            <a:r>
              <a:rPr lang="en-US" sz="4400" dirty="0" smtClean="0">
                <a:latin typeface="Calibri" pitchFamily="34" charset="0"/>
                <a:cs typeface="Calibri" pitchFamily="34" charset="0"/>
              </a:rPr>
              <a:t/>
            </a:r>
            <a:br>
              <a:rPr lang="en-US" sz="4400" dirty="0" smtClean="0">
                <a:latin typeface="Calibri" pitchFamily="34" charset="0"/>
                <a:cs typeface="Calibri" pitchFamily="34" charset="0"/>
              </a:rPr>
            </a:br>
            <a:r>
              <a:rPr lang="en-US" sz="4400" dirty="0" smtClean="0">
                <a:latin typeface="Calibri" pitchFamily="34" charset="0"/>
                <a:cs typeface="Calibri" pitchFamily="34" charset="0"/>
              </a:rPr>
              <a:t/>
            </a:r>
            <a:br>
              <a:rPr lang="en-US" sz="4400" dirty="0" smtClean="0">
                <a:latin typeface="Calibri" pitchFamily="34" charset="0"/>
                <a:cs typeface="Calibri" pitchFamily="34" charset="0"/>
              </a:rPr>
            </a:br>
            <a:r>
              <a:rPr lang="en-US" sz="4400" dirty="0" smtClean="0">
                <a:latin typeface="Calibri" pitchFamily="34" charset="0"/>
                <a:cs typeface="Calibri" pitchFamily="34" charset="0"/>
              </a:rPr>
              <a:t/>
            </a:r>
            <a:br>
              <a:rPr lang="en-US" sz="4400" dirty="0" smtClean="0">
                <a:latin typeface="Calibri" pitchFamily="34" charset="0"/>
                <a:cs typeface="Calibri" pitchFamily="34" charset="0"/>
              </a:rPr>
            </a:br>
            <a:r>
              <a:rPr lang="en-US" sz="4400" dirty="0" smtClean="0">
                <a:latin typeface="Calibri" pitchFamily="34" charset="0"/>
                <a:cs typeface="Calibri" pitchFamily="34" charset="0"/>
              </a:rPr>
              <a:t/>
            </a:r>
            <a:br>
              <a:rPr lang="en-US" sz="4400" dirty="0" smtClean="0">
                <a:latin typeface="Calibri" pitchFamily="34" charset="0"/>
                <a:cs typeface="Calibri" pitchFamily="34" charset="0"/>
              </a:rPr>
            </a:br>
            <a:r>
              <a:rPr lang="en-US" dirty="0" smtClean="0"/>
              <a:t/>
            </a:r>
            <a:br>
              <a:rPr lang="en-US" dirty="0" smtClean="0"/>
            </a:br>
            <a:r>
              <a:rPr lang="en-US" sz="4000" dirty="0" smtClean="0">
                <a:latin typeface="Calibri" pitchFamily="34" charset="0"/>
                <a:cs typeface="Calibri" pitchFamily="34" charset="0"/>
              </a:rPr>
              <a:t> “</a:t>
            </a:r>
            <a:r>
              <a:rPr lang="en-US" sz="4000" b="1" dirty="0" smtClean="0">
                <a:latin typeface="Calibri" pitchFamily="34" charset="0"/>
                <a:cs typeface="Calibri" pitchFamily="34" charset="0"/>
              </a:rPr>
              <a:t>Math Class Needs a Makeover”</a:t>
            </a:r>
            <a:endParaRPr lang="en-US" b="1" dirty="0"/>
          </a:p>
        </p:txBody>
      </p:sp>
      <p:sp>
        <p:nvSpPr>
          <p:cNvPr id="3" name="Content Placeholder 2"/>
          <p:cNvSpPr>
            <a:spLocks noGrp="1"/>
          </p:cNvSpPr>
          <p:nvPr>
            <p:ph idx="1"/>
          </p:nvPr>
        </p:nvSpPr>
        <p:spPr>
          <a:xfrm>
            <a:off x="822960" y="1100628"/>
            <a:ext cx="7520940" cy="5280700"/>
          </a:xfrm>
        </p:spPr>
        <p:txBody>
          <a:bodyPr>
            <a:normAutofit/>
          </a:bodyPr>
          <a:lstStyle/>
          <a:p>
            <a:endParaRPr lang="en-US" sz="2400" dirty="0" smtClean="0">
              <a:solidFill>
                <a:srgbClr val="FF0000"/>
              </a:solidFill>
              <a:latin typeface="Calibri" pitchFamily="34" charset="0"/>
              <a:cs typeface="Calibri" pitchFamily="34" charset="0"/>
              <a:hlinkClick r:id="rId3"/>
            </a:endParaRPr>
          </a:p>
          <a:p>
            <a:endParaRPr lang="en-US" sz="2400" b="1" dirty="0">
              <a:solidFill>
                <a:srgbClr val="FF0000"/>
              </a:solidFill>
              <a:latin typeface="Calibri" pitchFamily="34" charset="0"/>
              <a:cs typeface="Calibri" pitchFamily="34" charset="0"/>
              <a:hlinkClick r:id="rId3"/>
            </a:endParaRPr>
          </a:p>
          <a:p>
            <a:endParaRPr lang="en-US" sz="2400" dirty="0" smtClean="0">
              <a:solidFill>
                <a:srgbClr val="FF0000"/>
              </a:solidFill>
              <a:latin typeface="Calibri" pitchFamily="34" charset="0"/>
              <a:cs typeface="Calibri" pitchFamily="34" charset="0"/>
              <a:hlinkClick r:id="rId3"/>
            </a:endParaRPr>
          </a:p>
          <a:p>
            <a:endParaRPr lang="en-US" sz="2400" b="1" dirty="0">
              <a:solidFill>
                <a:srgbClr val="FF0000"/>
              </a:solidFill>
              <a:latin typeface="Calibri" pitchFamily="34" charset="0"/>
              <a:cs typeface="Calibri" pitchFamily="34" charset="0"/>
              <a:hlinkClick r:id="rId3"/>
            </a:endParaRPr>
          </a:p>
          <a:p>
            <a:endParaRPr lang="en-US" sz="2400" dirty="0" smtClean="0">
              <a:solidFill>
                <a:srgbClr val="FF0000"/>
              </a:solidFill>
              <a:latin typeface="Calibri" pitchFamily="34" charset="0"/>
              <a:cs typeface="Calibri" pitchFamily="34" charset="0"/>
              <a:hlinkClick r:id="rId3"/>
            </a:endParaRPr>
          </a:p>
          <a:p>
            <a:endParaRPr lang="en-US" sz="2400" b="1" dirty="0">
              <a:solidFill>
                <a:srgbClr val="FF0000"/>
              </a:solidFill>
              <a:latin typeface="Calibri" pitchFamily="34" charset="0"/>
              <a:cs typeface="Calibri" pitchFamily="34" charset="0"/>
              <a:hlinkClick r:id="rId3"/>
            </a:endParaRPr>
          </a:p>
          <a:p>
            <a:endParaRPr lang="en-US" sz="2400" dirty="0" smtClean="0">
              <a:solidFill>
                <a:srgbClr val="FF0000"/>
              </a:solidFill>
              <a:latin typeface="Calibri" pitchFamily="34" charset="0"/>
              <a:cs typeface="Calibri" pitchFamily="34" charset="0"/>
              <a:hlinkClick r:id="rId3"/>
            </a:endParaRPr>
          </a:p>
          <a:p>
            <a:endParaRPr lang="en-US" sz="2400" b="1" dirty="0">
              <a:solidFill>
                <a:srgbClr val="FF0000"/>
              </a:solidFill>
              <a:latin typeface="Calibri" pitchFamily="34" charset="0"/>
              <a:cs typeface="Calibri" pitchFamily="34" charset="0"/>
              <a:hlinkClick r:id="rId3"/>
            </a:endParaRPr>
          </a:p>
          <a:p>
            <a:endParaRPr lang="en-US" sz="2400" dirty="0" smtClean="0">
              <a:solidFill>
                <a:srgbClr val="FF0000"/>
              </a:solidFill>
              <a:latin typeface="Calibri" pitchFamily="34" charset="0"/>
              <a:cs typeface="Calibri" pitchFamily="34" charset="0"/>
              <a:hlinkClick r:id="rId3"/>
            </a:endParaRPr>
          </a:p>
          <a:p>
            <a:pPr algn="ctr"/>
            <a:r>
              <a:rPr lang="en-US" sz="3600" b="1" dirty="0" smtClean="0">
                <a:solidFill>
                  <a:srgbClr val="FF0000"/>
                </a:solidFill>
                <a:latin typeface="Calibri" pitchFamily="34" charset="0"/>
                <a:cs typeface="Calibri" pitchFamily="34" charset="0"/>
                <a:hlinkClick r:id="rId3"/>
                <a:hlinkMouseOver r:id="rId3"/>
              </a:rPr>
              <a:t>Ted Talk – Dan Meyer</a:t>
            </a:r>
            <a:endParaRPr lang="en-US" sz="3600" b="1" dirty="0" smtClean="0">
              <a:solidFill>
                <a:srgbClr val="FF0000"/>
              </a:solidFill>
              <a:latin typeface="Calibri" pitchFamily="34" charset="0"/>
              <a:cs typeface="Calibri" pitchFamily="34" charset="0"/>
              <a:hlinkClick r:id="rId3"/>
            </a:endParaRPr>
          </a:p>
        </p:txBody>
      </p:sp>
      <p:pic>
        <p:nvPicPr>
          <p:cNvPr id="5" name="Picture 4" descr="Screen Shot 2014-09-27 at 9.23.40 AM.png">
            <a:hlinkClick r:id="rId3"/>
            <a:hlinkHover r:id="rId3"/>
          </p:cNvPr>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051720" y="979180"/>
            <a:ext cx="5457552" cy="3211820"/>
          </a:xfrm>
          <a:prstGeom prst="rect">
            <a:avLst/>
          </a:prstGeom>
        </p:spPr>
      </p:pic>
    </p:spTree>
  </p:cSld>
  <p:clrMapOvr>
    <a:masterClrMapping/>
  </p:clrMapOvr>
  <p:transition spd="med">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latin typeface="Calibri" pitchFamily="34" charset="0"/>
                <a:cs typeface="Calibri" pitchFamily="34" charset="0"/>
              </a:rPr>
              <a:t>Achievement Chart for Mathematics</a:t>
            </a:r>
            <a:endParaRPr lang="en-CA" b="1" dirty="0">
              <a:solidFill>
                <a:schemeClr val="tx1"/>
              </a:solidFill>
              <a:latin typeface="Calibri" pitchFamily="34" charset="0"/>
              <a:cs typeface="Calibri" pitchFamily="34" charset="0"/>
            </a:endParaRPr>
          </a:p>
        </p:txBody>
      </p:sp>
      <p:sp>
        <p:nvSpPr>
          <p:cNvPr id="3" name="TextBox 2"/>
          <p:cNvSpPr txBox="1"/>
          <p:nvPr/>
        </p:nvSpPr>
        <p:spPr>
          <a:xfrm>
            <a:off x="2286000" y="3048000"/>
            <a:ext cx="5105400" cy="369332"/>
          </a:xfrm>
          <a:prstGeom prst="rect">
            <a:avLst/>
          </a:prstGeom>
          <a:noFill/>
        </p:spPr>
        <p:txBody>
          <a:bodyPr wrap="square" rtlCol="0">
            <a:spAutoFit/>
          </a:bodyPr>
          <a:lstStyle/>
          <a:p>
            <a:endParaRPr lang="en-CA" dirty="0"/>
          </a:p>
        </p:txBody>
      </p:sp>
      <p:graphicFrame>
        <p:nvGraphicFramePr>
          <p:cNvPr id="6" name="Table 5"/>
          <p:cNvGraphicFramePr>
            <a:graphicFrameLocks noGrp="1"/>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90032283"/>
              </p:ext>
            </p:extLst>
          </p:nvPr>
        </p:nvGraphicFramePr>
        <p:xfrm>
          <a:off x="539552" y="1412776"/>
          <a:ext cx="8208912" cy="4707130"/>
        </p:xfrm>
        <a:graphic>
          <a:graphicData uri="http://schemas.openxmlformats.org/drawingml/2006/table">
            <a:tbl>
              <a:tblPr firstRow="1" bandRow="1">
                <a:tableStyleId>{5C22544A-7EE6-4342-B048-85BDC9FD1C3A}</a:tableStyleId>
              </a:tblPr>
              <a:tblGrid>
                <a:gridCol w="4104456"/>
                <a:gridCol w="4104456"/>
              </a:tblGrid>
              <a:tr h="340453">
                <a:tc gridSpan="2">
                  <a:txBody>
                    <a:bodyPr/>
                    <a:lstStyle/>
                    <a:p>
                      <a:pPr algn="ctr"/>
                      <a:r>
                        <a:rPr lang="en-CA" dirty="0" smtClean="0"/>
                        <a:t>Categories of The Achievement</a:t>
                      </a:r>
                      <a:r>
                        <a:rPr lang="en-CA" baseline="0" dirty="0" smtClean="0"/>
                        <a:t> Chart</a:t>
                      </a:r>
                      <a:endParaRPr lang="en-CA" dirty="0"/>
                    </a:p>
                  </a:txBody>
                  <a:tcPr/>
                </a:tc>
                <a:tc hMerge="1">
                  <a:txBody>
                    <a:bodyPr/>
                    <a:lstStyle/>
                    <a:p>
                      <a:endParaRPr lang="en-CA" dirty="0"/>
                    </a:p>
                  </a:txBody>
                  <a:tcPr/>
                </a:tc>
              </a:tr>
              <a:tr h="340453">
                <a:tc>
                  <a:txBody>
                    <a:bodyPr/>
                    <a:lstStyle/>
                    <a:p>
                      <a:pPr algn="ctr"/>
                      <a:r>
                        <a:rPr lang="en-CA" b="1" dirty="0" smtClean="0">
                          <a:solidFill>
                            <a:srgbClr val="002060"/>
                          </a:solidFill>
                        </a:rPr>
                        <a:t>Knowledge</a:t>
                      </a:r>
                      <a:r>
                        <a:rPr lang="en-CA" b="1" baseline="0" dirty="0" smtClean="0">
                          <a:solidFill>
                            <a:srgbClr val="002060"/>
                          </a:solidFill>
                        </a:rPr>
                        <a:t> and Understanding</a:t>
                      </a:r>
                    </a:p>
                  </a:txBody>
                  <a:tcPr/>
                </a:tc>
                <a:tc>
                  <a:txBody>
                    <a:bodyPr/>
                    <a:lstStyle/>
                    <a:p>
                      <a:pPr algn="ctr"/>
                      <a:r>
                        <a:rPr lang="en-CA" b="1" dirty="0" smtClean="0">
                          <a:solidFill>
                            <a:srgbClr val="002060"/>
                          </a:solidFill>
                        </a:rPr>
                        <a:t>Thinking</a:t>
                      </a:r>
                      <a:endParaRPr lang="en-CA" b="1" dirty="0">
                        <a:solidFill>
                          <a:srgbClr val="002060"/>
                        </a:solidFill>
                      </a:endParaRPr>
                    </a:p>
                  </a:txBody>
                  <a:tcPr/>
                </a:tc>
              </a:tr>
              <a:tr h="1872491">
                <a:tc>
                  <a:txBody>
                    <a:bodyPr/>
                    <a:lstStyle/>
                    <a:p>
                      <a:r>
                        <a:rPr lang="en-US" sz="1800" kern="1200" baseline="0" dirty="0" smtClean="0">
                          <a:solidFill>
                            <a:schemeClr val="accent4">
                              <a:lumMod val="10000"/>
                            </a:schemeClr>
                          </a:solidFill>
                          <a:latin typeface="+mn-lt"/>
                          <a:ea typeface="+mn-ea"/>
                          <a:cs typeface="+mn-cs"/>
                        </a:rPr>
                        <a:t>- Knowledge of content</a:t>
                      </a:r>
                    </a:p>
                    <a:p>
                      <a:r>
                        <a:rPr lang="en-US" sz="1800" kern="1200" baseline="0" dirty="0" smtClean="0">
                          <a:solidFill>
                            <a:schemeClr val="accent4">
                              <a:lumMod val="10000"/>
                            </a:schemeClr>
                          </a:solidFill>
                          <a:latin typeface="+mn-lt"/>
                          <a:ea typeface="+mn-ea"/>
                          <a:cs typeface="+mn-cs"/>
                        </a:rPr>
                        <a:t>- Understanding of</a:t>
                      </a:r>
                    </a:p>
                    <a:p>
                      <a:r>
                        <a:rPr lang="en-US" sz="1800" kern="1200" baseline="0" dirty="0" smtClean="0">
                          <a:solidFill>
                            <a:schemeClr val="accent4">
                              <a:lumMod val="10000"/>
                            </a:schemeClr>
                          </a:solidFill>
                          <a:latin typeface="+mn-lt"/>
                          <a:ea typeface="+mn-ea"/>
                          <a:cs typeface="+mn-cs"/>
                        </a:rPr>
                        <a:t>mathematical concepts</a:t>
                      </a:r>
                    </a:p>
                  </a:txBody>
                  <a:tcPr/>
                </a:tc>
                <a:tc>
                  <a:txBody>
                    <a:bodyPr/>
                    <a:lstStyle/>
                    <a:p>
                      <a:pPr algn="l"/>
                      <a:r>
                        <a:rPr lang="en-US" sz="1800" kern="1200" baseline="0" dirty="0" smtClean="0">
                          <a:solidFill>
                            <a:schemeClr val="accent4">
                              <a:lumMod val="10000"/>
                            </a:schemeClr>
                          </a:solidFill>
                          <a:latin typeface="+mn-lt"/>
                          <a:ea typeface="+mn-ea"/>
                          <a:cs typeface="+mn-cs"/>
                        </a:rPr>
                        <a:t>- Use of planning skills</a:t>
                      </a:r>
                    </a:p>
                    <a:p>
                      <a:pPr algn="l">
                        <a:buFontTx/>
                        <a:buChar char="-"/>
                      </a:pPr>
                      <a:r>
                        <a:rPr lang="en-US" sz="1800" kern="1200" baseline="0" dirty="0" smtClean="0">
                          <a:solidFill>
                            <a:schemeClr val="accent4">
                              <a:lumMod val="10000"/>
                            </a:schemeClr>
                          </a:solidFill>
                          <a:latin typeface="+mn-lt"/>
                          <a:ea typeface="+mn-ea"/>
                          <a:cs typeface="+mn-cs"/>
                        </a:rPr>
                        <a:t> Use of processing skills</a:t>
                      </a:r>
                    </a:p>
                    <a:p>
                      <a:r>
                        <a:rPr lang="en-US" sz="1800" b="1" kern="1200" baseline="0" dirty="0" smtClean="0">
                          <a:solidFill>
                            <a:schemeClr val="accent4">
                              <a:lumMod val="10000"/>
                            </a:schemeClr>
                          </a:solidFill>
                          <a:latin typeface="+mn-lt"/>
                          <a:ea typeface="+mn-ea"/>
                          <a:cs typeface="+mn-cs"/>
                        </a:rPr>
                        <a:t>- </a:t>
                      </a:r>
                      <a:r>
                        <a:rPr lang="en-US" sz="1800" kern="1200" baseline="0" dirty="0" smtClean="0">
                          <a:solidFill>
                            <a:schemeClr val="accent4">
                              <a:lumMod val="10000"/>
                            </a:schemeClr>
                          </a:solidFill>
                          <a:latin typeface="+mn-lt"/>
                          <a:ea typeface="+mn-ea"/>
                          <a:cs typeface="+mn-cs"/>
                        </a:rPr>
                        <a:t>Use of critical/creative thinking processes</a:t>
                      </a:r>
                      <a:endParaRPr lang="en-CA" b="1" dirty="0" smtClean="0">
                        <a:solidFill>
                          <a:schemeClr val="accent4">
                            <a:lumMod val="10000"/>
                          </a:schemeClr>
                        </a:solidFill>
                      </a:endParaRPr>
                    </a:p>
                  </a:txBody>
                  <a:tcPr/>
                </a:tc>
              </a:tr>
              <a:tr h="340453">
                <a:tc>
                  <a:txBody>
                    <a:bodyPr/>
                    <a:lstStyle/>
                    <a:p>
                      <a:pPr algn="ctr"/>
                      <a:r>
                        <a:rPr lang="en-CA" b="1" dirty="0" smtClean="0">
                          <a:solidFill>
                            <a:srgbClr val="002060"/>
                          </a:solidFill>
                        </a:rPr>
                        <a:t>Communication</a:t>
                      </a:r>
                      <a:endParaRPr lang="en-CA" b="1" dirty="0">
                        <a:solidFill>
                          <a:srgbClr val="002060"/>
                        </a:solidFill>
                      </a:endParaRPr>
                    </a:p>
                  </a:txBody>
                  <a:tcPr/>
                </a:tc>
                <a:tc>
                  <a:txBody>
                    <a:bodyPr/>
                    <a:lstStyle/>
                    <a:p>
                      <a:pPr algn="ctr"/>
                      <a:r>
                        <a:rPr lang="en-CA" b="1" dirty="0" smtClean="0">
                          <a:solidFill>
                            <a:srgbClr val="002060"/>
                          </a:solidFill>
                        </a:rPr>
                        <a:t>Application</a:t>
                      </a:r>
                      <a:endParaRPr lang="en-CA" b="1" dirty="0">
                        <a:solidFill>
                          <a:srgbClr val="002060"/>
                        </a:solidFill>
                      </a:endParaRPr>
                    </a:p>
                  </a:txBody>
                  <a:tcPr/>
                </a:tc>
              </a:tr>
              <a:tr h="1617151">
                <a:tc>
                  <a:txBody>
                    <a:bodyPr/>
                    <a:lstStyle/>
                    <a:p>
                      <a:r>
                        <a:rPr lang="en-US" sz="1800" kern="1200" baseline="0" dirty="0" smtClean="0">
                          <a:solidFill>
                            <a:schemeClr val="accent4">
                              <a:lumMod val="10000"/>
                            </a:schemeClr>
                          </a:solidFill>
                          <a:latin typeface="+mn-lt"/>
                          <a:ea typeface="+mn-ea"/>
                          <a:cs typeface="+mn-cs"/>
                        </a:rPr>
                        <a:t>- Expression and organization</a:t>
                      </a:r>
                    </a:p>
                    <a:p>
                      <a:r>
                        <a:rPr lang="en-US" sz="1800" kern="1200" baseline="0" dirty="0" smtClean="0">
                          <a:solidFill>
                            <a:schemeClr val="accent4">
                              <a:lumMod val="10000"/>
                            </a:schemeClr>
                          </a:solidFill>
                          <a:latin typeface="+mn-lt"/>
                          <a:ea typeface="+mn-ea"/>
                          <a:cs typeface="+mn-cs"/>
                        </a:rPr>
                        <a:t>of ideas and mathematical thinking</a:t>
                      </a:r>
                    </a:p>
                    <a:p>
                      <a:r>
                        <a:rPr lang="en-US" sz="1800" kern="1200" baseline="0" dirty="0" smtClean="0">
                          <a:solidFill>
                            <a:schemeClr val="accent4">
                              <a:lumMod val="10000"/>
                            </a:schemeClr>
                          </a:solidFill>
                          <a:latin typeface="+mn-lt"/>
                          <a:ea typeface="+mn-ea"/>
                          <a:cs typeface="+mn-cs"/>
                        </a:rPr>
                        <a:t>- Communication for different audiences and purposes</a:t>
                      </a:r>
                    </a:p>
                    <a:p>
                      <a:r>
                        <a:rPr lang="en-US" sz="1800" kern="1200" baseline="0" dirty="0" smtClean="0">
                          <a:solidFill>
                            <a:schemeClr val="accent4">
                              <a:lumMod val="10000"/>
                            </a:schemeClr>
                          </a:solidFill>
                          <a:latin typeface="+mn-lt"/>
                          <a:ea typeface="+mn-ea"/>
                          <a:cs typeface="+mn-cs"/>
                        </a:rPr>
                        <a:t>- Use of conventions, vocabulary, and terminology</a:t>
                      </a:r>
                    </a:p>
                  </a:txBody>
                  <a:tcPr/>
                </a:tc>
                <a:tc>
                  <a:txBody>
                    <a:bodyPr/>
                    <a:lstStyle/>
                    <a:p>
                      <a:pPr>
                        <a:buFontTx/>
                        <a:buChar char="-"/>
                      </a:pPr>
                      <a:r>
                        <a:rPr lang="en-US" sz="1800" kern="1200" baseline="0" dirty="0" smtClean="0">
                          <a:solidFill>
                            <a:schemeClr val="accent4">
                              <a:lumMod val="10000"/>
                            </a:schemeClr>
                          </a:solidFill>
                          <a:latin typeface="+mn-lt"/>
                          <a:ea typeface="+mn-ea"/>
                          <a:cs typeface="+mn-cs"/>
                        </a:rPr>
                        <a:t>Application of knowledge and skills in familiar contexts</a:t>
                      </a:r>
                    </a:p>
                    <a:p>
                      <a:r>
                        <a:rPr lang="en-US" sz="1800" kern="1200" baseline="0" dirty="0" smtClean="0">
                          <a:solidFill>
                            <a:schemeClr val="accent4">
                              <a:lumMod val="10000"/>
                            </a:schemeClr>
                          </a:solidFill>
                          <a:latin typeface="+mn-lt"/>
                          <a:ea typeface="+mn-ea"/>
                          <a:cs typeface="+mn-cs"/>
                        </a:rPr>
                        <a:t>- Transfer of knowledge and</a:t>
                      </a:r>
                    </a:p>
                    <a:p>
                      <a:r>
                        <a:rPr lang="en-US" sz="1800" kern="1200" baseline="0" dirty="0" smtClean="0">
                          <a:solidFill>
                            <a:schemeClr val="accent4">
                              <a:lumMod val="10000"/>
                            </a:schemeClr>
                          </a:solidFill>
                          <a:latin typeface="+mn-lt"/>
                          <a:ea typeface="+mn-ea"/>
                          <a:cs typeface="+mn-cs"/>
                        </a:rPr>
                        <a:t>skills to new contexts</a:t>
                      </a:r>
                      <a:endParaRPr lang="en-CA" dirty="0" smtClean="0">
                        <a:solidFill>
                          <a:schemeClr val="accent4">
                            <a:lumMod val="10000"/>
                          </a:schemeClr>
                        </a:solidFill>
                      </a:endParaRPr>
                    </a:p>
                    <a:p>
                      <a:r>
                        <a:rPr lang="en-US" sz="1800" kern="1200" baseline="0" dirty="0" smtClean="0">
                          <a:solidFill>
                            <a:schemeClr val="accent4">
                              <a:lumMod val="10000"/>
                            </a:schemeClr>
                          </a:solidFill>
                          <a:latin typeface="+mn-lt"/>
                          <a:ea typeface="+mn-ea"/>
                          <a:cs typeface="+mn-cs"/>
                        </a:rPr>
                        <a:t>- Making connections within</a:t>
                      </a:r>
                    </a:p>
                    <a:p>
                      <a:r>
                        <a:rPr lang="en-US" sz="1800" kern="1200" baseline="0" dirty="0" smtClean="0">
                          <a:solidFill>
                            <a:schemeClr val="accent4">
                              <a:lumMod val="10000"/>
                            </a:schemeClr>
                          </a:solidFill>
                          <a:latin typeface="+mn-lt"/>
                          <a:ea typeface="+mn-ea"/>
                          <a:cs typeface="+mn-cs"/>
                        </a:rPr>
                        <a:t>and between various contexts</a:t>
                      </a:r>
                      <a:endParaRPr lang="en-CA" dirty="0" smtClean="0">
                        <a:solidFill>
                          <a:schemeClr val="accent4">
                            <a:lumMod val="10000"/>
                          </a:schemeClr>
                        </a:solidFill>
                      </a:endParaRPr>
                    </a:p>
                  </a:txBody>
                  <a:tcPr/>
                </a:tc>
              </a:tr>
            </a:tbl>
          </a:graphicData>
        </a:graphic>
      </p:graphicFrame>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06002947"/>
      </p:ext>
    </p:extLst>
  </p:cSld>
  <p:clrMapOvr>
    <a:masterClrMapping/>
  </p:clrMapOvr>
  <p:transition spd="med">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24744" cy="1143000"/>
          </a:xfrm>
        </p:spPr>
        <p:txBody>
          <a:bodyPr/>
          <a:lstStyle/>
          <a:p>
            <a:pPr algn="ctr"/>
            <a:r>
              <a:rPr lang="en-CA" b="1" dirty="0" smtClean="0">
                <a:solidFill>
                  <a:schemeClr val="tx1"/>
                </a:solidFill>
                <a:latin typeface="Calibri" pitchFamily="34" charset="0"/>
                <a:cs typeface="Calibri" pitchFamily="34" charset="0"/>
              </a:rPr>
              <a:t>Assessment in Mathematics:</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Triangulation of Data</a:t>
            </a:r>
            <a:endParaRPr lang="en-CA" b="1" dirty="0">
              <a:solidFill>
                <a:schemeClr val="tx1"/>
              </a:solidFill>
              <a:latin typeface="Calibri" pitchFamily="34" charset="0"/>
              <a:cs typeface="Calibri" pitchFamily="34" charset="0"/>
            </a:endParaRPr>
          </a:p>
        </p:txBody>
      </p:sp>
      <p:sp>
        <p:nvSpPr>
          <p:cNvPr id="3" name="Isosceles Triangle 2"/>
          <p:cNvSpPr/>
          <p:nvPr/>
        </p:nvSpPr>
        <p:spPr>
          <a:xfrm>
            <a:off x="1905000" y="1853535"/>
            <a:ext cx="4971256" cy="3436948"/>
          </a:xfrm>
          <a:prstGeom prst="triangle">
            <a:avLst>
              <a:gd name="adj" fmla="val 487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838200" y="5486400"/>
            <a:ext cx="2133600" cy="369332"/>
          </a:xfrm>
          <a:prstGeom prst="rect">
            <a:avLst/>
          </a:prstGeom>
          <a:noFill/>
        </p:spPr>
        <p:txBody>
          <a:bodyPr wrap="square" rtlCol="0">
            <a:spAutoFit/>
          </a:bodyPr>
          <a:lstStyle/>
          <a:p>
            <a:endParaRPr lang="en-CA" dirty="0"/>
          </a:p>
        </p:txBody>
      </p:sp>
      <p:sp>
        <p:nvSpPr>
          <p:cNvPr id="8" name="TextBox 7"/>
          <p:cNvSpPr txBox="1"/>
          <p:nvPr/>
        </p:nvSpPr>
        <p:spPr>
          <a:xfrm>
            <a:off x="3886200" y="1676400"/>
            <a:ext cx="2133600" cy="369332"/>
          </a:xfrm>
          <a:prstGeom prst="rect">
            <a:avLst/>
          </a:prstGeom>
          <a:noFill/>
        </p:spPr>
        <p:txBody>
          <a:bodyPr wrap="square" rtlCol="0">
            <a:spAutoFit/>
          </a:bodyPr>
          <a:lstStyle/>
          <a:p>
            <a:endParaRPr lang="en-CA" dirty="0"/>
          </a:p>
        </p:txBody>
      </p:sp>
      <p:sp>
        <p:nvSpPr>
          <p:cNvPr id="9" name="TextBox 8"/>
          <p:cNvSpPr txBox="1"/>
          <p:nvPr/>
        </p:nvSpPr>
        <p:spPr>
          <a:xfrm>
            <a:off x="2411760" y="1268760"/>
            <a:ext cx="3777208" cy="584775"/>
          </a:xfrm>
          <a:prstGeom prst="rect">
            <a:avLst/>
          </a:prstGeom>
          <a:noFill/>
        </p:spPr>
        <p:txBody>
          <a:bodyPr wrap="square" rtlCol="0">
            <a:spAutoFit/>
          </a:bodyPr>
          <a:lstStyle/>
          <a:p>
            <a:pPr algn="ctr"/>
            <a:r>
              <a:rPr lang="en-CA" sz="3200" b="1" dirty="0" smtClean="0">
                <a:solidFill>
                  <a:srgbClr val="FF0000"/>
                </a:solidFill>
              </a:rPr>
              <a:t>Conversations</a:t>
            </a:r>
            <a:endParaRPr lang="en-CA" sz="3200" b="1" dirty="0">
              <a:solidFill>
                <a:srgbClr val="FF0000"/>
              </a:solidFill>
            </a:endParaRPr>
          </a:p>
        </p:txBody>
      </p:sp>
      <p:sp>
        <p:nvSpPr>
          <p:cNvPr id="10" name="TextBox 9"/>
          <p:cNvSpPr txBox="1"/>
          <p:nvPr/>
        </p:nvSpPr>
        <p:spPr>
          <a:xfrm>
            <a:off x="609600" y="5123046"/>
            <a:ext cx="3276600" cy="584775"/>
          </a:xfrm>
          <a:prstGeom prst="rect">
            <a:avLst/>
          </a:prstGeom>
          <a:noFill/>
        </p:spPr>
        <p:txBody>
          <a:bodyPr wrap="square" rtlCol="0">
            <a:spAutoFit/>
          </a:bodyPr>
          <a:lstStyle/>
          <a:p>
            <a:pPr algn="ctr"/>
            <a:r>
              <a:rPr lang="en-CA" sz="3200" b="1" dirty="0" smtClean="0">
                <a:solidFill>
                  <a:srgbClr val="0070C0"/>
                </a:solidFill>
              </a:rPr>
              <a:t>Observations</a:t>
            </a:r>
            <a:endParaRPr lang="en-CA" sz="3200" b="1" dirty="0">
              <a:solidFill>
                <a:srgbClr val="0070C0"/>
              </a:solidFill>
            </a:endParaRPr>
          </a:p>
        </p:txBody>
      </p:sp>
      <p:sp>
        <p:nvSpPr>
          <p:cNvPr id="11" name="TextBox 10"/>
          <p:cNvSpPr txBox="1"/>
          <p:nvPr/>
        </p:nvSpPr>
        <p:spPr>
          <a:xfrm>
            <a:off x="5181600" y="5123046"/>
            <a:ext cx="3352800" cy="584775"/>
          </a:xfrm>
          <a:prstGeom prst="rect">
            <a:avLst/>
          </a:prstGeom>
          <a:noFill/>
        </p:spPr>
        <p:txBody>
          <a:bodyPr wrap="square" rtlCol="0">
            <a:spAutoFit/>
          </a:bodyPr>
          <a:lstStyle/>
          <a:p>
            <a:pPr algn="ctr"/>
            <a:r>
              <a:rPr lang="en-CA" sz="3200" b="1" dirty="0" smtClean="0">
                <a:solidFill>
                  <a:srgbClr val="7030A0"/>
                </a:solidFill>
              </a:rPr>
              <a:t>Products</a:t>
            </a:r>
            <a:endParaRPr lang="en-CA" sz="3200" b="1" dirty="0">
              <a:solidFill>
                <a:srgbClr val="7030A0"/>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55352865"/>
      </p:ext>
    </p:extLst>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Calibri" pitchFamily="34" charset="0"/>
                <a:cs typeface="Calibri" pitchFamily="34" charset="0"/>
              </a:rPr>
              <a:t>Inquiry Based Mathematics Instruction</a:t>
            </a:r>
            <a:endParaRPr lang="en-US" sz="3600" b="1" dirty="0">
              <a:latin typeface="Calibri" pitchFamily="34" charset="0"/>
              <a:cs typeface="Calibri" pitchFamily="34" charset="0"/>
            </a:endParaRPr>
          </a:p>
        </p:txBody>
      </p:sp>
      <p:sp>
        <p:nvSpPr>
          <p:cNvPr id="3" name="Content Placeholder 2"/>
          <p:cNvSpPr>
            <a:spLocks noGrp="1"/>
          </p:cNvSpPr>
          <p:nvPr>
            <p:ph idx="1"/>
          </p:nvPr>
        </p:nvSpPr>
        <p:spPr>
          <a:xfrm>
            <a:off x="827588" y="1412776"/>
            <a:ext cx="7520940" cy="3579849"/>
          </a:xfrm>
        </p:spPr>
        <p:txBody>
          <a:bodyPr/>
          <a:lstStyle/>
          <a:p>
            <a:pPr marL="457200" indent="-457200">
              <a:buFont typeface="Wingdings" charset="2"/>
              <a:buChar char="ü"/>
            </a:pPr>
            <a:r>
              <a:rPr lang="en-US" sz="2800" dirty="0" smtClean="0">
                <a:solidFill>
                  <a:schemeClr val="bg2">
                    <a:lumMod val="75000"/>
                  </a:schemeClr>
                </a:solidFill>
                <a:latin typeface="Calibri" pitchFamily="34" charset="0"/>
                <a:cs typeface="Calibri" pitchFamily="34" charset="0"/>
              </a:rPr>
              <a:t>Starts with an engaging question</a:t>
            </a:r>
          </a:p>
          <a:p>
            <a:pPr marL="457200" indent="-457200">
              <a:buFont typeface="Wingdings" charset="2"/>
              <a:buChar char="ü"/>
            </a:pPr>
            <a:r>
              <a:rPr lang="en-US" sz="2800" dirty="0" smtClean="0">
                <a:solidFill>
                  <a:schemeClr val="accent4">
                    <a:lumMod val="75000"/>
                  </a:schemeClr>
                </a:solidFill>
                <a:latin typeface="Calibri" pitchFamily="34" charset="0"/>
                <a:cs typeface="Calibri" pitchFamily="34" charset="0"/>
              </a:rPr>
              <a:t>Enables students to work cooperatively</a:t>
            </a:r>
          </a:p>
          <a:p>
            <a:pPr marL="457200" indent="-457200">
              <a:buFont typeface="Wingdings" charset="2"/>
              <a:buChar char="ü"/>
            </a:pPr>
            <a:r>
              <a:rPr lang="en-US" sz="2800" dirty="0" smtClean="0">
                <a:solidFill>
                  <a:schemeClr val="accent1"/>
                </a:solidFill>
                <a:latin typeface="Calibri" pitchFamily="34" charset="0"/>
                <a:cs typeface="Calibri" pitchFamily="34" charset="0"/>
              </a:rPr>
              <a:t>Emphasizes process over product</a:t>
            </a:r>
          </a:p>
          <a:p>
            <a:pPr marL="457200" indent="-457200">
              <a:buFont typeface="Wingdings" charset="2"/>
              <a:buChar char="ü"/>
            </a:pPr>
            <a:r>
              <a:rPr lang="en-US" sz="2800" dirty="0" smtClean="0">
                <a:solidFill>
                  <a:srgbClr val="00B050"/>
                </a:solidFill>
                <a:latin typeface="Calibri" pitchFamily="34" charset="0"/>
                <a:cs typeface="Calibri" pitchFamily="34" charset="0"/>
              </a:rPr>
              <a:t>Allows teachers to redirect with key questions and not answers</a:t>
            </a:r>
          </a:p>
          <a:p>
            <a:pPr marL="457200" indent="-457200">
              <a:buFont typeface="Wingdings" charset="2"/>
              <a:buChar char="ü"/>
            </a:pPr>
            <a:r>
              <a:rPr lang="en-US" sz="2800" dirty="0" smtClean="0">
                <a:solidFill>
                  <a:srgbClr val="FF0000"/>
                </a:solidFill>
                <a:latin typeface="Calibri" pitchFamily="34" charset="0"/>
                <a:cs typeface="Calibri" pitchFamily="34" charset="0"/>
              </a:rPr>
              <a:t>Often uses a 3 part lesson format with a “Math Congress” or “Gallery walk” afterwards</a:t>
            </a:r>
            <a:endParaRPr lang="en-US" sz="2800" dirty="0">
              <a:solidFill>
                <a:srgbClr val="FF0000"/>
              </a:solidFill>
              <a:latin typeface="Calibri" pitchFamily="34" charset="0"/>
              <a:cs typeface="Calibri" pitchFamily="34" charset="0"/>
            </a:endParaRPr>
          </a:p>
        </p:txBody>
      </p:sp>
    </p:spTree>
  </p:cSld>
  <p:clrMapOvr>
    <a:masterClrMapping/>
  </p:clrMapOvr>
  <p:transition spd="med">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itchFamily="34" charset="0"/>
                <a:cs typeface="Calibri" pitchFamily="34" charset="0"/>
              </a:rPr>
              <a:t>Problem Solving in Mathematics</a:t>
            </a:r>
            <a:endParaRPr lang="en-US" sz="3600" b="1" dirty="0">
              <a:latin typeface="Calibri" pitchFamily="34" charset="0"/>
              <a:cs typeface="Calibri" pitchFamily="34" charset="0"/>
            </a:endParaRPr>
          </a:p>
        </p:txBody>
      </p:sp>
      <p:sp>
        <p:nvSpPr>
          <p:cNvPr id="3" name="Content Placeholder 2"/>
          <p:cNvSpPr>
            <a:spLocks noGrp="1"/>
          </p:cNvSpPr>
          <p:nvPr>
            <p:ph idx="1"/>
          </p:nvPr>
        </p:nvSpPr>
        <p:spPr>
          <a:xfrm>
            <a:off x="760413" y="1187754"/>
            <a:ext cx="7583487" cy="4098776"/>
          </a:xfrm>
        </p:spPr>
        <p:txBody>
          <a:bodyPr/>
          <a:lstStyle/>
          <a:p>
            <a:pPr marL="457200" indent="-457200">
              <a:buFont typeface="Wingdings" charset="2"/>
              <a:buChar char="ü"/>
            </a:pPr>
            <a:r>
              <a:rPr lang="en-US" sz="3200" dirty="0" smtClean="0">
                <a:solidFill>
                  <a:srgbClr val="00B050"/>
                </a:solidFill>
                <a:latin typeface="Calibri" pitchFamily="34" charset="0"/>
                <a:cs typeface="Calibri" pitchFamily="34" charset="0"/>
              </a:rPr>
              <a:t>Promotes critical thinking</a:t>
            </a:r>
          </a:p>
          <a:p>
            <a:pPr marL="457200" indent="-457200">
              <a:buFont typeface="Wingdings" charset="2"/>
              <a:buChar char="ü"/>
            </a:pPr>
            <a:r>
              <a:rPr lang="en-US" sz="3200" dirty="0" smtClean="0">
                <a:solidFill>
                  <a:srgbClr val="00B050"/>
                </a:solidFill>
                <a:latin typeface="Calibri" pitchFamily="34" charset="0"/>
                <a:cs typeface="Calibri" pitchFamily="34" charset="0"/>
              </a:rPr>
              <a:t>Allows for cross-curricular integration</a:t>
            </a:r>
          </a:p>
          <a:p>
            <a:pPr marL="457200" indent="-457200">
              <a:buFont typeface="Wingdings" charset="2"/>
              <a:buChar char="ü"/>
            </a:pPr>
            <a:r>
              <a:rPr lang="en-US" sz="3200" dirty="0" smtClean="0">
                <a:solidFill>
                  <a:srgbClr val="00B050"/>
                </a:solidFill>
                <a:latin typeface="Calibri" pitchFamily="34" charset="0"/>
                <a:cs typeface="Calibri" pitchFamily="34" charset="0"/>
              </a:rPr>
              <a:t>Should often be open ended</a:t>
            </a:r>
          </a:p>
          <a:p>
            <a:pPr marL="457200" indent="-457200">
              <a:buFont typeface="Wingdings" charset="2"/>
              <a:buChar char="ü"/>
            </a:pPr>
            <a:r>
              <a:rPr lang="en-US" sz="3200" dirty="0" smtClean="0">
                <a:solidFill>
                  <a:srgbClr val="00B050"/>
                </a:solidFill>
                <a:latin typeface="Calibri" pitchFamily="34" charset="0"/>
                <a:cs typeface="Calibri" pitchFamily="34" charset="0"/>
              </a:rPr>
              <a:t>Encourages students to follow specific models </a:t>
            </a:r>
          </a:p>
          <a:p>
            <a:pPr marL="457200" indent="-457200">
              <a:buFont typeface="Wingdings" charset="2"/>
              <a:buChar char="ü"/>
            </a:pPr>
            <a:r>
              <a:rPr lang="en-US" sz="3200" dirty="0" smtClean="0">
                <a:solidFill>
                  <a:srgbClr val="00B050"/>
                </a:solidFill>
                <a:latin typeface="Calibri" pitchFamily="34" charset="0"/>
                <a:cs typeface="Calibri" pitchFamily="34" charset="0"/>
              </a:rPr>
              <a:t>Uses different strategies for a variety problems</a:t>
            </a:r>
          </a:p>
          <a:p>
            <a:endParaRPr lang="en-US" sz="3200" dirty="0" smtClean="0">
              <a:latin typeface="Calibri" pitchFamily="34" charset="0"/>
              <a:cs typeface="Calibri" pitchFamily="34" charset="0"/>
            </a:endParaRPr>
          </a:p>
          <a:p>
            <a:endParaRPr lang="en-US" sz="3200" dirty="0" smtClean="0">
              <a:latin typeface="Calibri" pitchFamily="34" charset="0"/>
              <a:cs typeface="Calibri" pitchFamily="34" charset="0"/>
            </a:endParaRPr>
          </a:p>
          <a:p>
            <a:endParaRPr lang="en-US" dirty="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Calibri" pitchFamily="34" charset="0"/>
                <a:cs typeface="Calibri" pitchFamily="34" charset="0"/>
              </a:rPr>
              <a:t>How can parents help their children?</a:t>
            </a:r>
            <a:endParaRPr lang="en-US" b="1" dirty="0">
              <a:latin typeface="Calibri" pitchFamily="34" charset="0"/>
              <a:cs typeface="Calibri" pitchFamily="34" charset="0"/>
            </a:endParaRPr>
          </a:p>
        </p:txBody>
      </p:sp>
      <p:sp>
        <p:nvSpPr>
          <p:cNvPr id="3" name="Content Placeholder 2"/>
          <p:cNvSpPr>
            <a:spLocks noGrp="1"/>
          </p:cNvSpPr>
          <p:nvPr>
            <p:ph idx="1"/>
          </p:nvPr>
        </p:nvSpPr>
        <p:spPr>
          <a:xfrm>
            <a:off x="779463" y="958299"/>
            <a:ext cx="7583487" cy="4503886"/>
          </a:xfrm>
        </p:spPr>
        <p:txBody>
          <a:bodyPr/>
          <a:lstStyle/>
          <a:p>
            <a:pPr marL="457200" indent="-457200">
              <a:buFont typeface="Wingdings" charset="2"/>
              <a:buChar char="ü"/>
            </a:pPr>
            <a:r>
              <a:rPr lang="en-US" sz="3000" dirty="0" smtClean="0">
                <a:solidFill>
                  <a:schemeClr val="bg1">
                    <a:lumMod val="50000"/>
                  </a:schemeClr>
                </a:solidFill>
                <a:latin typeface="Calibri" pitchFamily="34" charset="0"/>
                <a:cs typeface="Calibri" pitchFamily="34" charset="0"/>
              </a:rPr>
              <a:t>Accept that you do not need to know everything about math; helping your children is more about supporting them and asking the right questions</a:t>
            </a:r>
          </a:p>
          <a:p>
            <a:pPr marL="457200" indent="-457200">
              <a:buFont typeface="Wingdings" charset="2"/>
              <a:buChar char="ü"/>
            </a:pPr>
            <a:r>
              <a:rPr lang="en-US" sz="3000" dirty="0" smtClean="0">
                <a:solidFill>
                  <a:srgbClr val="00B050"/>
                </a:solidFill>
                <a:latin typeface="Calibri" pitchFamily="34" charset="0"/>
                <a:cs typeface="Calibri" pitchFamily="34" charset="0"/>
              </a:rPr>
              <a:t>Understand that there are different strategies to reach a solution</a:t>
            </a:r>
            <a:endParaRPr lang="en-US" sz="3000" dirty="0" smtClean="0">
              <a:solidFill>
                <a:schemeClr val="accent1">
                  <a:lumMod val="75000"/>
                </a:schemeClr>
              </a:solidFill>
              <a:latin typeface="Calibri" pitchFamily="34" charset="0"/>
              <a:cs typeface="Calibri" pitchFamily="34" charset="0"/>
            </a:endParaRPr>
          </a:p>
          <a:p>
            <a:pPr marL="457200" indent="-457200">
              <a:buFont typeface="Wingdings" charset="2"/>
              <a:buChar char="ü"/>
            </a:pPr>
            <a:r>
              <a:rPr lang="en-US" sz="3000" dirty="0" smtClean="0">
                <a:solidFill>
                  <a:schemeClr val="accent4">
                    <a:lumMod val="50000"/>
                  </a:schemeClr>
                </a:solidFill>
                <a:latin typeface="Calibri" pitchFamily="34" charset="0"/>
                <a:cs typeface="Calibri" pitchFamily="34" charset="0"/>
              </a:rPr>
              <a:t>Believe that your child can be successful in solving math problems </a:t>
            </a:r>
          </a:p>
          <a:p>
            <a:endParaRPr lang="en-US" dirty="0" smtClean="0">
              <a:solidFill>
                <a:srgbClr val="FF0000"/>
              </a:solidFill>
              <a:latin typeface="Calibri" pitchFamily="34" charset="0"/>
              <a:cs typeface="Calibri" pitchFamily="34" charset="0"/>
            </a:endParaRPr>
          </a:p>
          <a:p>
            <a:endParaRPr lang="en-US" dirty="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3568" y="332656"/>
            <a:ext cx="7704138" cy="5976937"/>
          </a:xfrm>
        </p:spPr>
        <p:txBody>
          <a:bodyPr/>
          <a:lstStyle/>
          <a:p>
            <a:pPr marL="457200" indent="-457200">
              <a:buFont typeface="Wingdings" charset="2"/>
              <a:buChar char="ü"/>
            </a:pPr>
            <a:r>
              <a:rPr lang="en-US" sz="3200" dirty="0" smtClean="0">
                <a:solidFill>
                  <a:schemeClr val="accent1">
                    <a:lumMod val="75000"/>
                  </a:schemeClr>
                </a:solidFill>
                <a:latin typeface="Calibri" pitchFamily="34" charset="0"/>
                <a:cs typeface="Calibri" pitchFamily="34" charset="0"/>
              </a:rPr>
              <a:t>Recognize that memorizing math facts is important, but is only part of being a competent math student </a:t>
            </a:r>
            <a:endParaRPr lang="en-US" sz="3200" dirty="0" smtClean="0">
              <a:solidFill>
                <a:schemeClr val="bg1">
                  <a:lumMod val="50000"/>
                </a:schemeClr>
              </a:solidFill>
              <a:latin typeface="Calibri" pitchFamily="34" charset="0"/>
              <a:cs typeface="Calibri" pitchFamily="34" charset="0"/>
            </a:endParaRPr>
          </a:p>
          <a:p>
            <a:pPr marL="457200" indent="-457200">
              <a:buFont typeface="Wingdings" charset="2"/>
              <a:buChar char="ü"/>
            </a:pPr>
            <a:r>
              <a:rPr lang="en-US" sz="3200" dirty="0" smtClean="0">
                <a:solidFill>
                  <a:schemeClr val="bg1">
                    <a:lumMod val="50000"/>
                  </a:schemeClr>
                </a:solidFill>
                <a:latin typeface="Calibri" pitchFamily="34" charset="0"/>
                <a:cs typeface="Calibri" pitchFamily="34" charset="0"/>
              </a:rPr>
              <a:t>Look at the relationships between numbers (e.g. 9+6 is like 10+5)</a:t>
            </a:r>
          </a:p>
          <a:p>
            <a:pPr marL="457200" indent="-457200">
              <a:buFont typeface="Wingdings" charset="2"/>
              <a:buChar char="ü"/>
            </a:pPr>
            <a:r>
              <a:rPr lang="en-US" sz="3200" dirty="0" smtClean="0">
                <a:latin typeface="Calibri" pitchFamily="34" charset="0"/>
                <a:cs typeface="Calibri" pitchFamily="34" charset="0"/>
              </a:rPr>
              <a:t> </a:t>
            </a:r>
            <a:r>
              <a:rPr lang="en-US" sz="3200" dirty="0" smtClean="0">
                <a:solidFill>
                  <a:srgbClr val="FF0000"/>
                </a:solidFill>
                <a:latin typeface="Calibri" pitchFamily="34" charset="0"/>
                <a:cs typeface="Calibri" pitchFamily="34" charset="0"/>
              </a:rPr>
              <a:t>Value the mathematical processes (how your child got to an answer) and not just the correct answers</a:t>
            </a:r>
          </a:p>
          <a:p>
            <a:pPr marL="457200" indent="-457200">
              <a:buFont typeface="Wingdings" charset="2"/>
              <a:buChar char="ü"/>
            </a:pPr>
            <a:r>
              <a:rPr lang="en-US" sz="3200" dirty="0" smtClean="0">
                <a:solidFill>
                  <a:srgbClr val="00B0F0"/>
                </a:solidFill>
                <a:latin typeface="Calibri" pitchFamily="34" charset="0"/>
                <a:cs typeface="Calibri" pitchFamily="34" charset="0"/>
              </a:rPr>
              <a:t>Celebrate effort and perseverance</a:t>
            </a:r>
          </a:p>
          <a:p>
            <a:pPr marL="457200" indent="-457200">
              <a:buFont typeface="Wingdings" charset="2"/>
              <a:buChar char="ü"/>
            </a:pPr>
            <a:r>
              <a:rPr lang="en-US" sz="3200" dirty="0" smtClean="0">
                <a:solidFill>
                  <a:schemeClr val="tx1"/>
                </a:solidFill>
                <a:latin typeface="Calibri" pitchFamily="34" charset="0"/>
                <a:cs typeface="Calibri" pitchFamily="34" charset="0"/>
              </a:rPr>
              <a:t>See and embrace math in everyday “real life” situations</a:t>
            </a:r>
          </a:p>
          <a:p>
            <a:endParaRPr lang="en-US" sz="3600" dirty="0" smtClean="0">
              <a:solidFill>
                <a:schemeClr val="tx1"/>
              </a:solidFill>
              <a:latin typeface="Calibri" pitchFamily="34" charset="0"/>
              <a:cs typeface="Calibri" pitchFamily="34" charset="0"/>
            </a:endParaRPr>
          </a:p>
          <a:p>
            <a:endParaRPr lang="en-US" dirty="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1043608" y="332656"/>
            <a:ext cx="7056784" cy="1631216"/>
          </a:xfrm>
          <a:prstGeom prst="rect">
            <a:avLst/>
          </a:prstGeom>
          <a:noFill/>
        </p:spPr>
        <p:txBody>
          <a:bodyPr wrap="square" rtlCol="0">
            <a:spAutoFit/>
          </a:bodyPr>
          <a:lstStyle/>
          <a:p>
            <a:pPr algn="ctr"/>
            <a:r>
              <a:rPr lang="en-US" sz="5000" dirty="0" smtClean="0">
                <a:latin typeface="Calibri" pitchFamily="34" charset="0"/>
                <a:cs typeface="Calibri" pitchFamily="34" charset="0"/>
              </a:rPr>
              <a:t>Thanks for coming to BWPS Family Math Night!</a:t>
            </a:r>
          </a:p>
        </p:txBody>
      </p:sp>
      <p:pic>
        <p:nvPicPr>
          <p:cNvPr id="3074" name="Picture 2" descr="http://www.printable-math-worksheets.com/image-files/love_math.jpg"/>
          <p:cNvPicPr>
            <a:picLocks noChangeAspect="1" noChangeArrowheads="1"/>
          </p:cNvPicPr>
          <p:nvPr/>
        </p:nvPicPr>
        <p:blipFill>
          <a:blip r:embed="rId2"/>
          <a:srcRect/>
          <a:stretch>
            <a:fillRect/>
          </a:stretch>
        </p:blipFill>
        <p:spPr bwMode="auto">
          <a:xfrm>
            <a:off x="1763688" y="2564904"/>
            <a:ext cx="5616624" cy="3963170"/>
          </a:xfrm>
          <a:prstGeom prst="rect">
            <a:avLst/>
          </a:prstGeom>
          <a:noFill/>
        </p:spPr>
      </p:pic>
    </p:spTree>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683568" y="620688"/>
            <a:ext cx="7632848" cy="5816977"/>
          </a:xfrm>
          <a:prstGeom prst="rect">
            <a:avLst/>
          </a:prstGeom>
          <a:noFill/>
        </p:spPr>
        <p:txBody>
          <a:bodyPr wrap="square" rtlCol="0">
            <a:spAutoFit/>
          </a:bodyPr>
          <a:lstStyle/>
          <a:p>
            <a:pPr algn="ctr"/>
            <a:r>
              <a:rPr lang="en-US" sz="4400" b="1" u="sng" dirty="0">
                <a:solidFill>
                  <a:srgbClr val="FF0000"/>
                </a:solidFill>
              </a:rPr>
              <a:t>Breakout  </a:t>
            </a:r>
            <a:r>
              <a:rPr lang="en-US" sz="4400" b="1" u="sng" dirty="0" smtClean="0">
                <a:solidFill>
                  <a:srgbClr val="FF0000"/>
                </a:solidFill>
              </a:rPr>
              <a:t>Sessions</a:t>
            </a:r>
            <a:endParaRPr lang="en-US" sz="4400" dirty="0" smtClean="0"/>
          </a:p>
          <a:p>
            <a:pPr algn="ctr"/>
            <a:r>
              <a:rPr lang="en-US" sz="4000" dirty="0" smtClean="0"/>
              <a:t>Kindergarten – 125</a:t>
            </a:r>
          </a:p>
          <a:p>
            <a:pPr algn="ctr"/>
            <a:r>
              <a:rPr lang="en-US" sz="4000" dirty="0" smtClean="0"/>
              <a:t>Primary Games – 223</a:t>
            </a:r>
          </a:p>
          <a:p>
            <a:pPr algn="ctr"/>
            <a:r>
              <a:rPr lang="en-US" sz="4000" dirty="0" smtClean="0"/>
              <a:t>Junior Games – 228</a:t>
            </a:r>
          </a:p>
          <a:p>
            <a:pPr algn="ctr"/>
            <a:r>
              <a:rPr lang="en-US" sz="4000" dirty="0" smtClean="0"/>
              <a:t>Critical Thinking (All Grades) – 219</a:t>
            </a:r>
          </a:p>
          <a:p>
            <a:pPr algn="ctr"/>
            <a:r>
              <a:rPr lang="en-US" sz="4000" dirty="0" smtClean="0"/>
              <a:t>Intermediate – 204</a:t>
            </a:r>
          </a:p>
          <a:p>
            <a:pPr algn="ctr"/>
            <a:r>
              <a:rPr lang="en-US" sz="4400" b="1" dirty="0" smtClean="0">
                <a:solidFill>
                  <a:srgbClr val="FF0000"/>
                </a:solidFill>
              </a:rPr>
              <a:t>Remember – You can choose 2 </a:t>
            </a:r>
            <a:r>
              <a:rPr lang="en-US" sz="4400" b="1" dirty="0" smtClean="0">
                <a:solidFill>
                  <a:srgbClr val="FF0000"/>
                </a:solidFill>
                <a:sym typeface="Wingdings"/>
              </a:rPr>
              <a:t> </a:t>
            </a:r>
            <a:endParaRPr lang="en-US" sz="4400" b="1" dirty="0">
              <a:solidFill>
                <a:srgbClr val="FF0000"/>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97278690"/>
      </p:ext>
    </p:extLst>
  </p:cSld>
  <p:clrMapOvr>
    <a:masterClrMapping/>
  </p:clrMapOvr>
  <p:transition spd="med">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WMTOOLS" val="&lt;WMTools ver=&quot;1.0&quot;&gt;&lt;Timings time=&quot;22/10/2010 1:15:46 PM&quot;&gt;&lt;Slide id=&quot;258&quot; dur=&quot;1.722656&quot;/&gt;&lt;Slide id=&quot;262&quot; dur=&quot;.8085938&quot;/&gt;&lt;Slide id=&quot;265&quot; dur=&quot;.4257813&quot;/&gt;&lt;Slide id=&quot;261&quot; dur=&quot;1.0625&quot;/&gt;&lt;/Timings&gt;&lt;/WMTools&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4E97EA1308369B44AE4670BA66AAA822" ma:contentTypeVersion="2" ma:contentTypeDescription="" ma:contentTypeScope="" ma:versionID="c241e16f8fc27c132213b4c92f42e54a">
  <xsd:schema xmlns:xsd="http://www.w3.org/2001/XMLSchema" xmlns:xs="http://www.w3.org/2001/XMLSchema" xmlns:p="http://schemas.microsoft.com/office/2006/metadata/properties" xmlns:ns2="58dc6819-76ba-49a9-b8d4-440e15723856" targetNamespace="http://schemas.microsoft.com/office/2006/metadata/properties" ma:root="true" ma:fieldsID="3829c3b00572690a85a6e9ae45f831d7" ns2:_="">
    <xsd:import namespace="58dc6819-76ba-49a9-b8d4-440e15723856"/>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dc6819-76ba-49a9-b8d4-440e15723856"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Owner xmlns="58dc6819-76ba-49a9-b8d4-440e15723856">Doug Wilton</Document_x0020_Owner>
    <WWW_x0020_Content xmlns="58dc6819-76ba-49a9-b8d4-440e15723856">No</WWW_x0020_Content>
    <Document_x0020_Description xmlns="58dc6819-76ba-49a9-b8d4-440e15723856" xsi:nil="true"/>
    <Document_x0020_Author_x0028_s_x0029_ xmlns="58dc6819-76ba-49a9-b8d4-440e15723856" xsi:nil="true"/>
  </documentManagement>
</p:properties>
</file>

<file path=customXml/itemProps1.xml><?xml version="1.0" encoding="utf-8"?>
<ds:datastoreItem xmlns:ds="http://schemas.openxmlformats.org/officeDocument/2006/customXml" ds:itemID="{27804D76-A016-4636-B136-E114F4220D94}"/>
</file>

<file path=customXml/itemProps2.xml><?xml version="1.0" encoding="utf-8"?>
<ds:datastoreItem xmlns:ds="http://schemas.openxmlformats.org/officeDocument/2006/customXml" ds:itemID="{F8B722F7-4E3A-485C-B4E2-D42882494C10}"/>
</file>

<file path=customXml/itemProps3.xml><?xml version="1.0" encoding="utf-8"?>
<ds:datastoreItem xmlns:ds="http://schemas.openxmlformats.org/officeDocument/2006/customXml" ds:itemID="{5449638F-145C-4CAD-9003-96E530B2A342}"/>
</file>

<file path=docProps/app.xml><?xml version="1.0" encoding="utf-8"?>
<Properties xmlns="http://schemas.openxmlformats.org/officeDocument/2006/extended-properties" xmlns:vt="http://schemas.openxmlformats.org/officeDocument/2006/docPropsVTypes">
  <Template>Angles.thmx</Template>
  <TotalTime>7553</TotalTime>
  <Words>1197</Words>
  <Application>Microsoft Macintosh PowerPoint</Application>
  <PresentationFormat>On-screen Show (4:3)</PresentationFormat>
  <Paragraphs>132</Paragraphs>
  <Slides>18</Slides>
  <Notes>12</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Angles</vt:lpstr>
      <vt:lpstr>Family Math Night Black Walnut PS October 30, 2014      </vt:lpstr>
      <vt:lpstr>                </vt:lpstr>
      <vt:lpstr>Family Math Night Schedule</vt:lpstr>
      <vt:lpstr>Important!!!</vt:lpstr>
      <vt:lpstr>Math education in the past…</vt:lpstr>
      <vt:lpstr>Slide 6</vt:lpstr>
      <vt:lpstr>Math Education today…</vt:lpstr>
      <vt:lpstr>Slide 8</vt:lpstr>
      <vt:lpstr>Slide 9</vt:lpstr>
      <vt:lpstr>      “Math Class Needs a Makeover”</vt:lpstr>
      <vt:lpstr>Achievement Chart for Mathematics</vt:lpstr>
      <vt:lpstr>Assessment in Mathematics: Triangulation of Data</vt:lpstr>
      <vt:lpstr>Inquiry Based Mathematics Instruction</vt:lpstr>
      <vt:lpstr>Problem Solving in Mathematics</vt:lpstr>
      <vt:lpstr>How can parents help their children?</vt:lpstr>
      <vt:lpstr>Slide 16</vt:lpstr>
      <vt:lpstr>Slide 17</vt:lpstr>
      <vt:lpstr>Slide 18</vt:lpstr>
    </vt:vector>
  </TitlesOfParts>
  <Company>YRDSB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creator>Cornell Village P.S.</dc:creator>
  <cp:keywords>Math Night Critical Thinking</cp:keywords>
  <cp:lastModifiedBy>York User</cp:lastModifiedBy>
  <cp:revision>211</cp:revision>
  <cp:lastPrinted>2010-10-25T03:13:29Z</cp:lastPrinted>
  <dcterms:created xsi:type="dcterms:W3CDTF">2014-10-31T12:11:36Z</dcterms:created>
  <dcterms:modified xsi:type="dcterms:W3CDTF">2014-10-31T12:19:55Z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0x010100EA4BA40101B6AA4DB2B44F01F8A02F5E004E97EA1308369B44AE4670BA66AAA822</vt:lpwstr>
  </property>
</Properties>
</file>